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E6E6E6"/>
    <a:srgbClr val="EDD2FA"/>
    <a:srgbClr val="DDA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41" autoAdjust="0"/>
    <p:restoredTop sz="94660"/>
  </p:normalViewPr>
  <p:slideViewPr>
    <p:cSldViewPr snapToGrid="0">
      <p:cViewPr varScale="1">
        <p:scale>
          <a:sx n="73" d="100"/>
          <a:sy n="73" d="100"/>
        </p:scale>
        <p:origin x="9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417450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200730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106614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67466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91923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136753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17713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260418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386790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121701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7A454E-D0EF-48C4-9083-198A9C62A33A}" type="datetimeFigureOut">
              <a:rPr kumimoji="1" lang="ja-JP" altLang="en-US" smtClean="0"/>
              <a:t>2024/5/19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327352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A454E-D0EF-48C4-9083-198A9C62A33A}" type="datetimeFigureOut">
              <a:rPr kumimoji="1" lang="ja-JP" altLang="en-US" smtClean="0"/>
              <a:t>2024/5/19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02A47-13ED-439B-BFEC-1FC51CA1D750}" type="slidenum">
              <a:rPr kumimoji="1" lang="ja-JP" altLang="en-US" smtClean="0"/>
              <a:t>‹#›</a:t>
            </a:fld>
            <a:endParaRPr kumimoji="1" lang="ja-JP" altLang="en-US"/>
          </a:p>
        </p:txBody>
      </p:sp>
    </p:spTree>
    <p:extLst>
      <p:ext uri="{BB962C8B-B14F-4D97-AF65-F5344CB8AC3E}">
        <p14:creationId xmlns:p14="http://schemas.microsoft.com/office/powerpoint/2010/main" val="428256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992" y="61992"/>
            <a:ext cx="12052513" cy="67254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49261" y="197778"/>
            <a:ext cx="10515600" cy="1325563"/>
          </a:xfrm>
        </p:spPr>
        <p:txBody>
          <a:bodyPr>
            <a:normAutofit/>
          </a:bodyPr>
          <a:lstStyle/>
          <a:p>
            <a:r>
              <a:rPr lang="ja-JP" altLang="en-US" sz="3600" b="1" dirty="0">
                <a:latin typeface="HGP創英角ﾎﾟｯﾌﾟ体" panose="040B0A00000000000000" pitchFamily="50" charset="-128"/>
                <a:ea typeface="HGP創英角ﾎﾟｯﾌﾟ体" panose="040B0A00000000000000" pitchFamily="50" charset="-128"/>
              </a:rPr>
              <a:t>ジャンプ</a:t>
            </a:r>
            <a:r>
              <a:rPr lang="ja-JP" altLang="en-US" sz="3600" b="1" dirty="0" smtClean="0">
                <a:latin typeface="HGP創英角ﾎﾟｯﾌﾟ体" panose="040B0A00000000000000" pitchFamily="50" charset="-128"/>
                <a:ea typeface="HGP創英角ﾎﾟｯﾌﾟ体" panose="040B0A00000000000000" pitchFamily="50" charset="-128"/>
              </a:rPr>
              <a:t>長崎 ６月号</a:t>
            </a:r>
            <a:endParaRPr kumimoji="1" lang="ja-JP" altLang="en-US" sz="3600" b="1"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287607" y="203536"/>
            <a:ext cx="3526972" cy="369332"/>
          </a:xfrm>
          <a:prstGeom prst="rect">
            <a:avLst/>
          </a:prstGeom>
          <a:noFill/>
        </p:spPr>
        <p:txBody>
          <a:bodyPr wrap="square" rtlCol="0">
            <a:spAutoFit/>
          </a:bodyPr>
          <a:lstStyle/>
          <a:p>
            <a:r>
              <a:rPr lang="ja-JP" altLang="ja-JP" b="1" dirty="0">
                <a:effectLst>
                  <a:outerShdw blurRad="38100" dist="19050" dir="2700000" algn="tl">
                    <a:schemeClr val="dk1">
                      <a:alpha val="40000"/>
                    </a:schemeClr>
                  </a:outerShdw>
                </a:effectLst>
                <a:latin typeface="UD デジタル 教科書体 NK-B" panose="02020700000000000000" pitchFamily="18" charset="-128"/>
                <a:ea typeface="UD デジタル 教科書体 NK-B" panose="02020700000000000000" pitchFamily="18" charset="-128"/>
              </a:rPr>
              <a:t>豊島区立中高生センター</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0990" y="250030"/>
            <a:ext cx="1262699" cy="1262699"/>
          </a:xfrm>
          <a:prstGeom prst="rect">
            <a:avLst/>
          </a:prstGeom>
        </p:spPr>
      </p:pic>
      <p:sp>
        <p:nvSpPr>
          <p:cNvPr id="12" name="角丸四角形吹き出し 11"/>
          <p:cNvSpPr/>
          <p:nvPr/>
        </p:nvSpPr>
        <p:spPr>
          <a:xfrm>
            <a:off x="5711180" y="281027"/>
            <a:ext cx="5496752" cy="846494"/>
          </a:xfrm>
          <a:prstGeom prst="wedgeRoundRectCallout">
            <a:avLst>
              <a:gd name="adj1" fmla="val -53206"/>
              <a:gd name="adj2" fmla="val -14098"/>
              <a:gd name="adj3" fmla="val 16667"/>
            </a:avLst>
          </a:prstGeom>
          <a:solidFill>
            <a:srgbClr val="EDD2F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820552" y="296524"/>
            <a:ext cx="5361255" cy="830997"/>
          </a:xfrm>
          <a:prstGeom prst="rect">
            <a:avLst/>
          </a:prstGeom>
          <a:noFill/>
        </p:spPr>
        <p:txBody>
          <a:bodyPr wrap="square" rtlCol="0">
            <a:spAutoFit/>
          </a:bodyPr>
          <a:lstStyle/>
          <a:p>
            <a:r>
              <a:rPr kumimoji="1" lang="ja-JP" altLang="en-US" sz="1600" dirty="0" smtClean="0">
                <a:latin typeface="UD デジタル 教科書体 NK-B" panose="02020700000000000000" pitchFamily="18" charset="-128"/>
                <a:ea typeface="UD デジタル 教科書体 NK-B" panose="02020700000000000000" pitchFamily="18" charset="-128"/>
              </a:rPr>
              <a:t>ここは中高生のみんなが作る、中高生のための居場所だよ。</a:t>
            </a:r>
            <a:endParaRPr kumimoji="1" lang="en-US" altLang="ja-JP" sz="1600" dirty="0" smtClean="0">
              <a:latin typeface="UD デジタル 教科書体 NK-B" panose="02020700000000000000" pitchFamily="18" charset="-128"/>
              <a:ea typeface="UD デジタル 教科書体 NK-B" panose="02020700000000000000" pitchFamily="18" charset="-128"/>
            </a:endParaRPr>
          </a:p>
          <a:p>
            <a:r>
              <a:rPr kumimoji="1" lang="ja-JP" altLang="en-US" sz="1600" dirty="0" smtClean="0">
                <a:latin typeface="UD デジタル 教科書体 NK-B" panose="02020700000000000000" pitchFamily="18" charset="-128"/>
                <a:ea typeface="UD デジタル 教科書体 NK-B" panose="02020700000000000000" pitchFamily="18" charset="-128"/>
              </a:rPr>
              <a:t>遊ぶもよし 勉強するもよし ぼーっと過ごすもよし</a:t>
            </a:r>
            <a:endParaRPr kumimoji="1" lang="en-US" altLang="ja-JP" sz="1600" dirty="0" smtClean="0">
              <a:latin typeface="UD デジタル 教科書体 NK-B" panose="02020700000000000000" pitchFamily="18" charset="-128"/>
              <a:ea typeface="UD デジタル 教科書体 NK-B" panose="02020700000000000000" pitchFamily="18" charset="-128"/>
            </a:endParaRPr>
          </a:p>
          <a:p>
            <a:r>
              <a:rPr lang="ja-JP" altLang="en-US" sz="1600" dirty="0" smtClean="0">
                <a:latin typeface="UD デジタル 教科書体 NK-B" panose="02020700000000000000" pitchFamily="18" charset="-128"/>
                <a:ea typeface="UD デジタル 教科書体 NK-B" panose="02020700000000000000" pitchFamily="18" charset="-128"/>
              </a:rPr>
              <a:t>君の好きなように過ごしてね。まずは気軽においでよ♪</a:t>
            </a:r>
            <a:endParaRPr lang="en-US" altLang="ja-JP" sz="1600" dirty="0" smtClean="0">
              <a:latin typeface="UD デジタル 教科書体 NK-B" panose="02020700000000000000" pitchFamily="18" charset="-128"/>
              <a:ea typeface="UD デジタル 教科書体 NK-B" panose="02020700000000000000" pitchFamily="18" charset="-128"/>
            </a:endParaRPr>
          </a:p>
        </p:txBody>
      </p:sp>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282812"/>
            <a:ext cx="2231758" cy="2025437"/>
          </a:xfrm>
          <a:prstGeom prst="rect">
            <a:avLst/>
          </a:prstGeom>
        </p:spPr>
      </p:pic>
      <p:grpSp>
        <p:nvGrpSpPr>
          <p:cNvPr id="27" name="グループ化 26"/>
          <p:cNvGrpSpPr/>
          <p:nvPr/>
        </p:nvGrpSpPr>
        <p:grpSpPr>
          <a:xfrm>
            <a:off x="6194012" y="1529099"/>
            <a:ext cx="2813166" cy="1998630"/>
            <a:chOff x="4830540" y="4293436"/>
            <a:chExt cx="2813166" cy="1998630"/>
          </a:xfrm>
        </p:grpSpPr>
        <p:sp>
          <p:nvSpPr>
            <p:cNvPr id="25" name="楕円 24"/>
            <p:cNvSpPr/>
            <p:nvPr/>
          </p:nvSpPr>
          <p:spPr>
            <a:xfrm>
              <a:off x="4830540" y="4293436"/>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6" name="楕円 25"/>
            <p:cNvSpPr/>
            <p:nvPr/>
          </p:nvSpPr>
          <p:spPr>
            <a:xfrm>
              <a:off x="4874180" y="4301955"/>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9146665" y="1512293"/>
            <a:ext cx="2813166" cy="1998630"/>
            <a:chOff x="4830540" y="4293436"/>
            <a:chExt cx="2813166" cy="1998630"/>
          </a:xfrm>
        </p:grpSpPr>
        <p:sp>
          <p:nvSpPr>
            <p:cNvPr id="29" name="楕円 28"/>
            <p:cNvSpPr/>
            <p:nvPr/>
          </p:nvSpPr>
          <p:spPr>
            <a:xfrm>
              <a:off x="4830540" y="4293436"/>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0" name="楕円 29"/>
            <p:cNvSpPr/>
            <p:nvPr/>
          </p:nvSpPr>
          <p:spPr>
            <a:xfrm>
              <a:off x="4874180" y="4301955"/>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335767" y="1508033"/>
            <a:ext cx="2813166" cy="1998630"/>
            <a:chOff x="4830540" y="4293436"/>
            <a:chExt cx="2813166" cy="1998630"/>
          </a:xfrm>
        </p:grpSpPr>
        <p:sp>
          <p:nvSpPr>
            <p:cNvPr id="32" name="楕円 31"/>
            <p:cNvSpPr/>
            <p:nvPr/>
          </p:nvSpPr>
          <p:spPr>
            <a:xfrm>
              <a:off x="4830540" y="4293436"/>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3" name="楕円 32"/>
            <p:cNvSpPr/>
            <p:nvPr/>
          </p:nvSpPr>
          <p:spPr>
            <a:xfrm>
              <a:off x="4874180" y="4301955"/>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3267602" y="1537618"/>
            <a:ext cx="2813166" cy="1998630"/>
            <a:chOff x="4830540" y="4293436"/>
            <a:chExt cx="2813166" cy="1998630"/>
          </a:xfrm>
        </p:grpSpPr>
        <p:sp>
          <p:nvSpPr>
            <p:cNvPr id="35" name="楕円 34"/>
            <p:cNvSpPr/>
            <p:nvPr/>
          </p:nvSpPr>
          <p:spPr>
            <a:xfrm>
              <a:off x="4830540" y="4293436"/>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6" name="楕円 35"/>
            <p:cNvSpPr/>
            <p:nvPr/>
          </p:nvSpPr>
          <p:spPr>
            <a:xfrm>
              <a:off x="4874180" y="4301955"/>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38" name="図 3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3480" y="1315145"/>
            <a:ext cx="3044172" cy="2483207"/>
          </a:xfrm>
          <a:prstGeom prst="rect">
            <a:avLst/>
          </a:prstGeom>
        </p:spPr>
      </p:pic>
      <p:pic>
        <p:nvPicPr>
          <p:cNvPr id="40" name="図 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060" y="1295265"/>
            <a:ext cx="3044172" cy="2483207"/>
          </a:xfrm>
          <a:prstGeom prst="rect">
            <a:avLst/>
          </a:prstGeom>
        </p:spPr>
      </p:pic>
      <p:pic>
        <p:nvPicPr>
          <p:cNvPr id="41" name="図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0640" y="1305798"/>
            <a:ext cx="3044172" cy="2483207"/>
          </a:xfrm>
          <a:prstGeom prst="rect">
            <a:avLst/>
          </a:prstGeom>
        </p:spPr>
      </p:pic>
      <p:pic>
        <p:nvPicPr>
          <p:cNvPr id="42" name="図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615" y="1290294"/>
            <a:ext cx="3044172" cy="2483207"/>
          </a:xfrm>
          <a:prstGeom prst="rect">
            <a:avLst/>
          </a:prstGeom>
        </p:spPr>
      </p:pic>
      <p:grpSp>
        <p:nvGrpSpPr>
          <p:cNvPr id="43" name="グループ化 42"/>
          <p:cNvGrpSpPr/>
          <p:nvPr/>
        </p:nvGrpSpPr>
        <p:grpSpPr>
          <a:xfrm>
            <a:off x="364069" y="3657592"/>
            <a:ext cx="2813166" cy="1998630"/>
            <a:chOff x="4830540" y="4293436"/>
            <a:chExt cx="2813166" cy="1998630"/>
          </a:xfrm>
        </p:grpSpPr>
        <p:sp>
          <p:nvSpPr>
            <p:cNvPr id="44" name="楕円 43"/>
            <p:cNvSpPr/>
            <p:nvPr/>
          </p:nvSpPr>
          <p:spPr>
            <a:xfrm>
              <a:off x="4830540" y="4293436"/>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5" name="楕円 44"/>
            <p:cNvSpPr/>
            <p:nvPr/>
          </p:nvSpPr>
          <p:spPr>
            <a:xfrm>
              <a:off x="4874180" y="4301955"/>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9197510" y="3661852"/>
            <a:ext cx="2813166" cy="1998630"/>
            <a:chOff x="4830540" y="4293436"/>
            <a:chExt cx="2813166" cy="1998630"/>
          </a:xfrm>
        </p:grpSpPr>
        <p:sp>
          <p:nvSpPr>
            <p:cNvPr id="47" name="楕円 46"/>
            <p:cNvSpPr/>
            <p:nvPr/>
          </p:nvSpPr>
          <p:spPr>
            <a:xfrm>
              <a:off x="4830540" y="4293436"/>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8" name="楕円 47"/>
            <p:cNvSpPr/>
            <p:nvPr/>
          </p:nvSpPr>
          <p:spPr>
            <a:xfrm>
              <a:off x="4874180" y="4301955"/>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a:off x="3271468" y="3653333"/>
            <a:ext cx="2813166" cy="1998630"/>
            <a:chOff x="4830540" y="4293436"/>
            <a:chExt cx="2813166" cy="1998630"/>
          </a:xfrm>
        </p:grpSpPr>
        <p:sp>
          <p:nvSpPr>
            <p:cNvPr id="53" name="楕円 52"/>
            <p:cNvSpPr/>
            <p:nvPr/>
          </p:nvSpPr>
          <p:spPr>
            <a:xfrm>
              <a:off x="4830540" y="4293436"/>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4" name="楕円 53"/>
            <p:cNvSpPr/>
            <p:nvPr/>
          </p:nvSpPr>
          <p:spPr>
            <a:xfrm>
              <a:off x="4874180" y="4301955"/>
              <a:ext cx="2769526" cy="1990111"/>
            </a:xfrm>
            <a:prstGeom prst="ellipse">
              <a:avLst/>
            </a:prstGeom>
            <a:solidFill>
              <a:schemeClr val="bg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55" name="図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103" y="3423822"/>
            <a:ext cx="3044172" cy="2483207"/>
          </a:xfrm>
          <a:prstGeom prst="rect">
            <a:avLst/>
          </a:prstGeom>
        </p:spPr>
      </p:pic>
      <p:pic>
        <p:nvPicPr>
          <p:cNvPr id="56" name="図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3373" y="3423822"/>
            <a:ext cx="3044172" cy="2483207"/>
          </a:xfrm>
          <a:prstGeom prst="rect">
            <a:avLst/>
          </a:prstGeom>
        </p:spPr>
      </p:pic>
      <p:pic>
        <p:nvPicPr>
          <p:cNvPr id="58" name="図 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8245" y="3396810"/>
            <a:ext cx="3044172" cy="2483207"/>
          </a:xfrm>
          <a:prstGeom prst="rect">
            <a:avLst/>
          </a:prstGeom>
        </p:spPr>
      </p:pic>
      <p:pic>
        <p:nvPicPr>
          <p:cNvPr id="59" name="図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7038" y="5282811"/>
            <a:ext cx="2231758" cy="2025437"/>
          </a:xfrm>
          <a:prstGeom prst="rect">
            <a:avLst/>
          </a:prstGeom>
        </p:spPr>
      </p:pic>
      <p:sp>
        <p:nvSpPr>
          <p:cNvPr id="60" name="テキスト ボックス 59"/>
          <p:cNvSpPr txBox="1"/>
          <p:nvPr/>
        </p:nvSpPr>
        <p:spPr>
          <a:xfrm>
            <a:off x="2231757" y="5932471"/>
            <a:ext cx="7423688" cy="646331"/>
          </a:xfrm>
          <a:prstGeom prst="rect">
            <a:avLst/>
          </a:prstGeom>
          <a:noFill/>
        </p:spPr>
        <p:txBody>
          <a:bodyPr wrap="square" rtlCol="0">
            <a:spAutoFit/>
          </a:bodyPr>
          <a:lstStyle/>
          <a:p>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【住　所】　豊島区長崎</a:t>
            </a:r>
            <a:r>
              <a:rPr lang="en-US"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2-24-13</a:t>
            </a:r>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　　【電　話】</a:t>
            </a:r>
            <a:r>
              <a:rPr lang="en-US"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03-3972-0035</a:t>
            </a:r>
            <a:endParaRPr lang="ja-JP" altLang="ja-JP" sz="1200" dirty="0">
              <a:latin typeface="UD デジタル 教科書体 N-B" panose="02020700000000000000" pitchFamily="17" charset="-128"/>
              <a:ea typeface="UD デジタル 教科書体 N-B" panose="02020700000000000000" pitchFamily="17" charset="-128"/>
            </a:endParaRPr>
          </a:p>
          <a:p>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【開館時間</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】月</a:t>
            </a:r>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金</a:t>
            </a:r>
            <a:r>
              <a:rPr lang="ja-JP" altLang="en-US"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　</a:t>
            </a:r>
            <a:r>
              <a:rPr lang="en-US"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10</a:t>
            </a:r>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時</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a:t>
            </a:r>
            <a:r>
              <a:rPr lang="en-US"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20</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時</a:t>
            </a:r>
            <a:r>
              <a:rPr lang="ja-JP" altLang="en-US"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 </a:t>
            </a:r>
            <a:r>
              <a:rPr lang="ja-JP" altLang="en-US"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    </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a:t>
            </a:r>
            <a:r>
              <a:rPr lang="ja-JP" altLang="en-US"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今月の</a:t>
            </a:r>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休館日</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a:t>
            </a:r>
            <a:r>
              <a:rPr lang="ja-JP" altLang="en-US"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今月休館</a:t>
            </a:r>
            <a:r>
              <a:rPr lang="ja-JP" altLang="en-US"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日はありません</a:t>
            </a:r>
            <a:endParaRPr lang="ja-JP" altLang="ja-JP" sz="1200" dirty="0">
              <a:latin typeface="UD デジタル 教科書体 N-B" panose="02020700000000000000" pitchFamily="17" charset="-128"/>
              <a:ea typeface="UD デジタル 教科書体 N-B" panose="02020700000000000000" pitchFamily="17" charset="-128"/>
            </a:endParaRPr>
          </a:p>
          <a:p>
            <a:r>
              <a:rPr lang="ja-JP" altLang="en-US"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　</a:t>
            </a:r>
            <a:r>
              <a:rPr lang="ja-JP" altLang="en-US"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　　　　　</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土</a:t>
            </a:r>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日</a:t>
            </a:r>
            <a:r>
              <a:rPr lang="ja-JP" altLang="en-US"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　</a:t>
            </a:r>
            <a:r>
              <a:rPr lang="en-US"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10</a:t>
            </a:r>
            <a:r>
              <a:rPr lang="ja-JP"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時</a:t>
            </a:r>
            <a:r>
              <a:rPr lang="ja-JP" altLang="ja-JP"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a:t>
            </a:r>
            <a:r>
              <a:rPr lang="en-US" altLang="ja-JP" sz="1200" dirty="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18</a:t>
            </a:r>
            <a:r>
              <a:rPr lang="ja-JP" altLang="en-US" sz="1200" dirty="0" smtClean="0">
                <a:effectLst>
                  <a:outerShdw blurRad="38100" dist="19050" dir="2700000" algn="tl">
                    <a:schemeClr val="dk1">
                      <a:alpha val="40000"/>
                    </a:schemeClr>
                  </a:outerShdw>
                </a:effectLst>
                <a:latin typeface="UD デジタル 教科書体 N-B" panose="02020700000000000000" pitchFamily="17" charset="-128"/>
                <a:ea typeface="UD デジタル 教科書体 N-B" panose="02020700000000000000" pitchFamily="17" charset="-128"/>
              </a:rPr>
              <a:t>時</a:t>
            </a:r>
            <a:endParaRPr lang="ja-JP" altLang="ja-JP" sz="1200" dirty="0">
              <a:latin typeface="UD デジタル 教科書体 N-B" panose="02020700000000000000" pitchFamily="17" charset="-128"/>
              <a:ea typeface="UD デジタル 教科書体 N-B" panose="02020700000000000000" pitchFamily="17" charset="-128"/>
            </a:endParaRPr>
          </a:p>
        </p:txBody>
      </p:sp>
      <p:grpSp>
        <p:nvGrpSpPr>
          <p:cNvPr id="5" name="グループ化 4"/>
          <p:cNvGrpSpPr/>
          <p:nvPr/>
        </p:nvGrpSpPr>
        <p:grpSpPr>
          <a:xfrm>
            <a:off x="8623394" y="5866053"/>
            <a:ext cx="2179356" cy="834479"/>
            <a:chOff x="8339419" y="5915943"/>
            <a:chExt cx="2179356" cy="834479"/>
          </a:xfrm>
        </p:grpSpPr>
        <p:pic>
          <p:nvPicPr>
            <p:cNvPr id="61" name="図 60" descr="U:\ジャンプ長崎HP.png"/>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50640" y="6196702"/>
              <a:ext cx="528320" cy="553720"/>
            </a:xfrm>
            <a:prstGeom prst="rect">
              <a:avLst/>
            </a:prstGeom>
            <a:noFill/>
            <a:ln>
              <a:noFill/>
            </a:ln>
          </p:spPr>
        </p:pic>
        <p:sp>
          <p:nvSpPr>
            <p:cNvPr id="3" name="テキスト ボックス 2"/>
            <p:cNvSpPr txBox="1"/>
            <p:nvPr/>
          </p:nvSpPr>
          <p:spPr>
            <a:xfrm>
              <a:off x="8339419" y="5915943"/>
              <a:ext cx="2179356"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メルマガ　 　公式</a:t>
              </a:r>
              <a:r>
                <a:rPr kumimoji="1" lang="en-US" altLang="ja-JP" sz="1100" dirty="0" smtClean="0">
                  <a:latin typeface="Meiryo UI" panose="020B0604030504040204" pitchFamily="50" charset="-128"/>
                  <a:ea typeface="Meiryo UI" panose="020B0604030504040204" pitchFamily="50" charset="-128"/>
                </a:rPr>
                <a:t>HP</a:t>
              </a:r>
              <a:endParaRPr kumimoji="1" lang="ja-JP" altLang="en-US" sz="1100" dirty="0">
                <a:latin typeface="Meiryo UI" panose="020B0604030504040204" pitchFamily="50" charset="-128"/>
                <a:ea typeface="Meiryo UI" panose="020B0604030504040204" pitchFamily="50" charset="-128"/>
              </a:endParaRPr>
            </a:p>
          </p:txBody>
        </p:sp>
      </p:grpSp>
      <p:pic>
        <p:nvPicPr>
          <p:cNvPr id="62" name="図 61"/>
          <p:cNvPicPr/>
          <p:nvPr/>
        </p:nvPicPr>
        <p:blipFill>
          <a:blip r:embed="rId6" cstate="screen">
            <a:extLst>
              <a:ext uri="{28A0092B-C50C-407E-A947-70E740481C1C}">
                <a14:useLocalDpi xmlns:a14="http://schemas.microsoft.com/office/drawing/2010/main"/>
              </a:ext>
            </a:extLst>
          </a:blip>
          <a:stretch>
            <a:fillRect/>
          </a:stretch>
        </p:blipFill>
        <p:spPr>
          <a:xfrm>
            <a:off x="8672723" y="6152279"/>
            <a:ext cx="517581" cy="535189"/>
          </a:xfrm>
          <a:prstGeom prst="rect">
            <a:avLst/>
          </a:prstGeom>
        </p:spPr>
      </p:pic>
      <p:sp>
        <p:nvSpPr>
          <p:cNvPr id="63" name="タイトル 1"/>
          <p:cNvSpPr txBox="1">
            <a:spLocks/>
          </p:cNvSpPr>
          <p:nvPr/>
        </p:nvSpPr>
        <p:spPr>
          <a:xfrm>
            <a:off x="6167870" y="1526760"/>
            <a:ext cx="2853946" cy="1801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1600" dirty="0" smtClean="0">
                <a:latin typeface="UD デジタル 教科書体 NK-B" panose="02020700000000000000" pitchFamily="18" charset="-128"/>
                <a:ea typeface="UD デジタル 教科書体 NK-B" panose="02020700000000000000" pitchFamily="18" charset="-128"/>
              </a:rPr>
              <a:t>利用者会議</a:t>
            </a:r>
            <a:endParaRPr lang="en-US" altLang="ja-JP" sz="16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ja-JP" sz="1200" dirty="0">
                <a:latin typeface="UD デジタル 教科書体 NK-B" panose="02020700000000000000" pitchFamily="18" charset="-128"/>
                <a:ea typeface="UD デジタル 教科書体 NK-B" panose="02020700000000000000" pitchFamily="18" charset="-128"/>
              </a:rPr>
              <a:t>6</a:t>
            </a:r>
            <a:r>
              <a:rPr lang="ja-JP" altLang="en-US" sz="1200" dirty="0" smtClean="0">
                <a:latin typeface="UD デジタル 教科書体 NK-B" panose="02020700000000000000" pitchFamily="18" charset="-128"/>
                <a:ea typeface="UD デジタル 教科書体 NK-B" panose="02020700000000000000" pitchFamily="18" charset="-128"/>
              </a:rPr>
              <a:t>月</a:t>
            </a:r>
            <a:r>
              <a:rPr lang="en-US" altLang="ja-JP" sz="1200" dirty="0">
                <a:latin typeface="UD デジタル 教科書体 NK-B" panose="02020700000000000000" pitchFamily="18" charset="-128"/>
                <a:ea typeface="UD デジタル 教科書体 NK-B" panose="02020700000000000000" pitchFamily="18" charset="-128"/>
              </a:rPr>
              <a:t>22</a:t>
            </a:r>
            <a:r>
              <a:rPr lang="ja-JP" altLang="en-US" sz="1200" dirty="0" smtClean="0">
                <a:latin typeface="UD デジタル 教科書体 NK-B" panose="02020700000000000000" pitchFamily="18" charset="-128"/>
                <a:ea typeface="UD デジタル 教科書体 NK-B" panose="02020700000000000000" pitchFamily="18" charset="-128"/>
              </a:rPr>
              <a:t>日（土）　</a:t>
            </a:r>
            <a:r>
              <a:rPr lang="en-US" altLang="ja-JP" sz="1200" dirty="0" smtClean="0">
                <a:latin typeface="UD デジタル 教科書体 NK-B" panose="02020700000000000000" pitchFamily="18" charset="-128"/>
                <a:ea typeface="UD デジタル 教科書体 NK-B" panose="02020700000000000000" pitchFamily="18" charset="-128"/>
              </a:rPr>
              <a:t>15</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30</a:t>
            </a:r>
            <a:r>
              <a:rPr lang="ja-JP" altLang="en-US" sz="1200" dirty="0" smtClean="0">
                <a:latin typeface="UD デジタル 教科書体 NK-B" panose="02020700000000000000" pitchFamily="18" charset="-128"/>
                <a:ea typeface="UD デジタル 教科書体 NK-B" panose="02020700000000000000" pitchFamily="18" charset="-128"/>
              </a:rPr>
              <a:t>～</a:t>
            </a:r>
            <a:endParaRPr lang="en-US" altLang="ja-JP" sz="12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ジャンプでやりたい企画</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や</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欲しい</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ものを募集します！！</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64" name="タイトル 1"/>
          <p:cNvSpPr txBox="1">
            <a:spLocks/>
          </p:cNvSpPr>
          <p:nvPr/>
        </p:nvSpPr>
        <p:spPr>
          <a:xfrm>
            <a:off x="281947" y="1581386"/>
            <a:ext cx="2853946" cy="1801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1600" b="1" dirty="0">
                <a:latin typeface="UD デジタル 教科書体 NK-B" panose="02020700000000000000" pitchFamily="18" charset="-128"/>
                <a:ea typeface="UD デジタル 教科書体 NK-B" panose="02020700000000000000" pitchFamily="18" charset="-128"/>
              </a:rPr>
              <a:t>ビジュアルワーク</a:t>
            </a:r>
            <a:endParaRPr lang="en-US" altLang="ja-JP" sz="1600" b="1"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ja-JP" sz="1200" dirty="0">
                <a:latin typeface="UD デジタル 教科書体 NK-B" panose="02020700000000000000" pitchFamily="18" charset="-128"/>
                <a:ea typeface="UD デジタル 教科書体 NK-B" panose="02020700000000000000" pitchFamily="18" charset="-128"/>
              </a:rPr>
              <a:t>6</a:t>
            </a:r>
            <a:r>
              <a:rPr lang="ja-JP" altLang="en-US" sz="1200" dirty="0" smtClean="0">
                <a:latin typeface="UD デジタル 教科書体 NK-B" panose="02020700000000000000" pitchFamily="18" charset="-128"/>
                <a:ea typeface="UD デジタル 教科書体 NK-B" panose="02020700000000000000" pitchFamily="18" charset="-128"/>
              </a:rPr>
              <a:t>月</a:t>
            </a:r>
            <a:r>
              <a:rPr lang="en-US" altLang="ja-JP" sz="1200" dirty="0">
                <a:latin typeface="UD デジタル 教科書体 NK-B" panose="02020700000000000000" pitchFamily="18" charset="-128"/>
                <a:ea typeface="UD デジタル 教科書体 NK-B" panose="02020700000000000000" pitchFamily="18" charset="-128"/>
              </a:rPr>
              <a:t>5</a:t>
            </a:r>
            <a:r>
              <a:rPr lang="ja-JP" altLang="en-US" sz="1200" dirty="0" smtClean="0">
                <a:latin typeface="UD デジタル 教科書体 NK-B" panose="02020700000000000000" pitchFamily="18" charset="-128"/>
                <a:ea typeface="UD デジタル 教科書体 NK-B" panose="02020700000000000000" pitchFamily="18" charset="-128"/>
              </a:rPr>
              <a:t>日（水）　</a:t>
            </a:r>
            <a:r>
              <a:rPr lang="en-US" altLang="ja-JP" sz="1200" dirty="0" smtClean="0">
                <a:latin typeface="UD デジタル 教科書体 NK-B" panose="02020700000000000000" pitchFamily="18" charset="-128"/>
                <a:ea typeface="UD デジタル 教科書体 NK-B" panose="02020700000000000000" pitchFamily="18" charset="-128"/>
              </a:rPr>
              <a:t>6</a:t>
            </a:r>
            <a:r>
              <a:rPr lang="ja-JP" altLang="en-US" sz="1200" dirty="0" smtClean="0">
                <a:latin typeface="UD デジタル 教科書体 NK-B" panose="02020700000000000000" pitchFamily="18" charset="-128"/>
                <a:ea typeface="UD デジタル 教科書体 NK-B" panose="02020700000000000000" pitchFamily="18" charset="-128"/>
              </a:rPr>
              <a:t>月</a:t>
            </a:r>
            <a:r>
              <a:rPr lang="en-US" altLang="ja-JP" sz="1200" dirty="0" smtClean="0">
                <a:latin typeface="UD デジタル 教科書体 NK-B" panose="02020700000000000000" pitchFamily="18" charset="-128"/>
                <a:ea typeface="UD デジタル 教科書体 NK-B" panose="02020700000000000000" pitchFamily="18" charset="-128"/>
              </a:rPr>
              <a:t>19</a:t>
            </a:r>
            <a:r>
              <a:rPr lang="ja-JP" altLang="en-US" sz="1200" dirty="0" smtClean="0">
                <a:latin typeface="UD デジタル 教科書体 NK-B" panose="02020700000000000000" pitchFamily="18" charset="-128"/>
                <a:ea typeface="UD デジタル 教科書体 NK-B" panose="02020700000000000000" pitchFamily="18" charset="-128"/>
              </a:rPr>
              <a:t>日（水</a:t>
            </a:r>
            <a:r>
              <a:rPr lang="ja-JP" altLang="en-US" sz="1200" dirty="0">
                <a:latin typeface="UD デジタル 教科書体 NK-B" panose="02020700000000000000" pitchFamily="18" charset="-128"/>
                <a:ea typeface="UD デジタル 教科書体 NK-B" panose="02020700000000000000" pitchFamily="18" charset="-128"/>
              </a:rPr>
              <a:t>）</a:t>
            </a:r>
            <a:r>
              <a:rPr lang="ja-JP" altLang="en-US" sz="1200" dirty="0" smtClean="0">
                <a:latin typeface="UD デジタル 教科書体 NK-B" panose="02020700000000000000" pitchFamily="18" charset="-128"/>
                <a:ea typeface="UD デジタル 教科書体 NK-B" panose="02020700000000000000" pitchFamily="18" charset="-128"/>
              </a:rPr>
              <a:t>　</a:t>
            </a:r>
            <a:endParaRPr lang="en-US" altLang="ja-JP" sz="12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ja-JP" sz="1200" dirty="0" smtClean="0">
                <a:latin typeface="UD デジタル 教科書体 NK-B" panose="02020700000000000000" pitchFamily="18" charset="-128"/>
                <a:ea typeface="UD デジタル 教科書体 NK-B" panose="02020700000000000000" pitchFamily="18" charset="-128"/>
              </a:rPr>
              <a:t>16</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a:latin typeface="UD デジタル 教科書体 NK-B" panose="02020700000000000000" pitchFamily="18" charset="-128"/>
                <a:ea typeface="UD デジタル 教科書体 NK-B" panose="02020700000000000000" pitchFamily="18" charset="-128"/>
              </a:rPr>
              <a:t>00</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18</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00</a:t>
            </a:r>
          </a:p>
          <a:p>
            <a:pPr algn="ctr">
              <a:lnSpc>
                <a:spcPct val="150000"/>
              </a:lnSpc>
            </a:pPr>
            <a:r>
              <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砂を</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使って自分だけの箱庭を</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つくる</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イベントです♪</a:t>
            </a:r>
            <a:endPar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65" name="タイトル 1"/>
          <p:cNvSpPr txBox="1">
            <a:spLocks/>
          </p:cNvSpPr>
          <p:nvPr/>
        </p:nvSpPr>
        <p:spPr>
          <a:xfrm>
            <a:off x="9105885" y="1551064"/>
            <a:ext cx="2853946" cy="1801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1600" dirty="0" smtClean="0">
                <a:solidFill>
                  <a:srgbClr val="0070C0"/>
                </a:solidFill>
                <a:latin typeface="UD デジタル 教科書体 NK-B" panose="02020700000000000000" pitchFamily="18" charset="-128"/>
                <a:ea typeface="UD デジタル 教科書体 NK-B" panose="02020700000000000000" pitchFamily="18" charset="-128"/>
              </a:rPr>
              <a:t>今月の</a:t>
            </a:r>
            <a:r>
              <a:rPr lang="en-US" altLang="ja-JP" sz="1600" dirty="0" smtClean="0">
                <a:solidFill>
                  <a:srgbClr val="0070C0"/>
                </a:solidFill>
                <a:latin typeface="UD デジタル 教科書体 NK-B" panose="02020700000000000000" pitchFamily="18" charset="-128"/>
                <a:ea typeface="UD デジタル 教科書体 NK-B" panose="02020700000000000000" pitchFamily="18" charset="-128"/>
              </a:rPr>
              <a:t>J</a:t>
            </a:r>
            <a:r>
              <a:rPr lang="ja-JP" altLang="en-US" sz="1600" dirty="0" smtClean="0">
                <a:solidFill>
                  <a:srgbClr val="0070C0"/>
                </a:solidFill>
                <a:latin typeface="UD デジタル 教科書体 NK-B" panose="02020700000000000000" pitchFamily="18" charset="-128"/>
                <a:ea typeface="UD デジタル 教科書体 NK-B" panose="02020700000000000000" pitchFamily="18" charset="-128"/>
              </a:rPr>
              <a:t>‘</a:t>
            </a:r>
            <a:r>
              <a:rPr lang="en-US" altLang="ja-JP" sz="1600" dirty="0" smtClean="0">
                <a:solidFill>
                  <a:srgbClr val="0070C0"/>
                </a:solidFill>
                <a:latin typeface="UD デジタル 教科書体 NK-B" panose="02020700000000000000" pitchFamily="18" charset="-128"/>
                <a:ea typeface="UD デジタル 教科書体 NK-B" panose="02020700000000000000" pitchFamily="18" charset="-128"/>
              </a:rPr>
              <a:t>s </a:t>
            </a:r>
            <a:r>
              <a:rPr lang="ja-JP" altLang="en-US" sz="1600" dirty="0" smtClean="0">
                <a:solidFill>
                  <a:srgbClr val="0070C0"/>
                </a:solidFill>
                <a:latin typeface="UD デジタル 教科書体 NK-B" panose="02020700000000000000" pitchFamily="18" charset="-128"/>
                <a:ea typeface="UD デジタル 教科書体 NK-B" panose="02020700000000000000" pitchFamily="18" charset="-128"/>
              </a:rPr>
              <a:t>カフェ</a:t>
            </a:r>
            <a:endParaRPr lang="en-US" altLang="ja-JP" sz="1600" dirty="0" smtClean="0">
              <a:solidFill>
                <a:srgbClr val="0070C0"/>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今月</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は</a:t>
            </a:r>
            <a:r>
              <a:rPr lang="ja-JP" altLang="en-US" sz="1200" dirty="0" smtClean="0">
                <a:solidFill>
                  <a:srgbClr val="00B0F0"/>
                </a:solidFill>
                <a:latin typeface="UD デジタル 教科書体 NK-B" panose="02020700000000000000" pitchFamily="18" charset="-128"/>
                <a:ea typeface="UD デジタル 教科書体 NK-B" panose="02020700000000000000" pitchFamily="18" charset="-128"/>
              </a:rPr>
              <a:t>「チョコパイバナナ」</a:t>
            </a:r>
            <a:endParaRPr lang="en-US" altLang="ja-JP" sz="1200" dirty="0" smtClean="0">
              <a:solidFill>
                <a:srgbClr val="00B0F0"/>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が作れます♪手ぶらで</a:t>
            </a:r>
            <a:r>
              <a:rPr lang="en-US" altLang="ja-JP"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OK</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6</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月</a:t>
            </a:r>
            <a:r>
              <a:rPr lang="en-US" altLang="ja-JP"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10</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日（月）スタート</a:t>
            </a:r>
            <a:endPar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66" name="タイトル 1"/>
          <p:cNvSpPr txBox="1">
            <a:spLocks/>
          </p:cNvSpPr>
          <p:nvPr/>
        </p:nvSpPr>
        <p:spPr>
          <a:xfrm>
            <a:off x="9138621" y="3741996"/>
            <a:ext cx="2853946" cy="1801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1600" dirty="0" smtClean="0">
                <a:solidFill>
                  <a:srgbClr val="00B050"/>
                </a:solidFill>
                <a:latin typeface="UD デジタル 教科書体 NK-B" panose="02020700000000000000" pitchFamily="18" charset="-128"/>
                <a:ea typeface="UD デジタル 教科書体 NK-B" panose="02020700000000000000" pitchFamily="18" charset="-128"/>
              </a:rPr>
              <a:t>乳幼児親子向け工作</a:t>
            </a:r>
            <a:endParaRPr lang="en-US" altLang="ja-JP" sz="16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600" dirty="0">
                <a:solidFill>
                  <a:srgbClr val="00B050"/>
                </a:solidFill>
                <a:latin typeface="UD デジタル 教科書体 NK-B" panose="02020700000000000000" pitchFamily="18" charset="-128"/>
                <a:ea typeface="UD デジタル 教科書体 NK-B" panose="02020700000000000000" pitchFamily="18" charset="-128"/>
              </a:rPr>
              <a:t>つくっちゃ</a:t>
            </a:r>
            <a:r>
              <a:rPr lang="ja-JP" altLang="en-US" sz="1600" dirty="0" err="1" smtClean="0">
                <a:solidFill>
                  <a:srgbClr val="00B050"/>
                </a:solidFill>
                <a:latin typeface="UD デジタル 教科書体 NK-B" panose="02020700000000000000" pitchFamily="18" charset="-128"/>
                <a:ea typeface="UD デジタル 教科書体 NK-B" panose="02020700000000000000" pitchFamily="18" charset="-128"/>
              </a:rPr>
              <a:t>お</a:t>
            </a:r>
            <a:endParaRPr lang="en-US" altLang="ja-JP" sz="16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今月は</a:t>
            </a:r>
            <a:r>
              <a:rPr lang="ja-JP" altLang="en-US" sz="1200" dirty="0" smtClean="0">
                <a:solidFill>
                  <a:schemeClr val="accent6"/>
                </a:solidFill>
                <a:latin typeface="UD デジタル 教科書体 NK-B" panose="02020700000000000000" pitchFamily="18" charset="-128"/>
                <a:ea typeface="UD デジタル 教科書体 NK-B" panose="02020700000000000000" pitchFamily="18" charset="-128"/>
              </a:rPr>
              <a:t>「紙コップロケット」</a:t>
            </a:r>
            <a:endParaRPr lang="en-US" altLang="ja-JP" sz="1200" dirty="0" smtClean="0">
              <a:solidFill>
                <a:schemeClr val="accent6"/>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が作れます♪</a:t>
            </a:r>
            <a:endPar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67" name="タイトル 1"/>
          <p:cNvSpPr txBox="1">
            <a:spLocks/>
          </p:cNvSpPr>
          <p:nvPr/>
        </p:nvSpPr>
        <p:spPr>
          <a:xfrm>
            <a:off x="3207845" y="1720947"/>
            <a:ext cx="2853946" cy="1801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1600" dirty="0">
                <a:latin typeface="UD デジタル 教科書体 NK-B" panose="02020700000000000000" pitchFamily="18" charset="-128"/>
                <a:ea typeface="UD デジタル 教科書体 NK-B" panose="02020700000000000000" pitchFamily="18" charset="-128"/>
              </a:rPr>
              <a:t>長崎</a:t>
            </a:r>
            <a:r>
              <a:rPr lang="ja-JP" altLang="en-US" sz="1600" dirty="0" smtClean="0">
                <a:latin typeface="UD デジタル 教科書体 NK-B" panose="02020700000000000000" pitchFamily="18" charset="-128"/>
                <a:ea typeface="UD デジタル 教科書体 NK-B" panose="02020700000000000000" pitchFamily="18" charset="-128"/>
              </a:rPr>
              <a:t>獅子舞 練習</a:t>
            </a:r>
            <a:r>
              <a:rPr lang="ja-JP" altLang="en-US" sz="1600" dirty="0">
                <a:latin typeface="UD デジタル 教科書体 NK-B" panose="02020700000000000000" pitchFamily="18" charset="-128"/>
                <a:ea typeface="UD デジタル 教科書体 NK-B" panose="02020700000000000000" pitchFamily="18" charset="-128"/>
              </a:rPr>
              <a:t>日</a:t>
            </a:r>
            <a:endParaRPr lang="en-US" altLang="ja-JP" sz="16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ja-JP" sz="1200" dirty="0" smtClean="0">
                <a:latin typeface="UD デジタル 教科書体 NK-B" panose="02020700000000000000" pitchFamily="18" charset="-128"/>
                <a:ea typeface="UD デジタル 教科書体 NK-B" panose="02020700000000000000" pitchFamily="18" charset="-128"/>
              </a:rPr>
              <a:t>6</a:t>
            </a:r>
            <a:r>
              <a:rPr lang="ja-JP" altLang="en-US" sz="1200" dirty="0" smtClean="0">
                <a:latin typeface="UD デジタル 教科書体 NK-B" panose="02020700000000000000" pitchFamily="18" charset="-128"/>
                <a:ea typeface="UD デジタル 教科書体 NK-B" panose="02020700000000000000" pitchFamily="18" charset="-128"/>
              </a:rPr>
              <a:t>月</a:t>
            </a:r>
            <a:r>
              <a:rPr lang="en-US" altLang="ja-JP" sz="1200" dirty="0">
                <a:latin typeface="UD デジタル 教科書体 NK-B" panose="02020700000000000000" pitchFamily="18" charset="-128"/>
                <a:ea typeface="UD デジタル 教科書体 NK-B" panose="02020700000000000000" pitchFamily="18" charset="-128"/>
              </a:rPr>
              <a:t>26</a:t>
            </a:r>
            <a:r>
              <a:rPr lang="ja-JP" altLang="en-US" sz="1200" dirty="0" smtClean="0">
                <a:latin typeface="UD デジタル 教科書体 NK-B" panose="02020700000000000000" pitchFamily="18" charset="-128"/>
                <a:ea typeface="UD デジタル 教科書体 NK-B" panose="02020700000000000000" pitchFamily="18" charset="-128"/>
              </a:rPr>
              <a:t>日（水</a:t>
            </a:r>
            <a:r>
              <a:rPr lang="ja-JP" altLang="en-US" sz="1200" dirty="0">
                <a:latin typeface="UD デジタル 教科書体 NK-B" panose="02020700000000000000" pitchFamily="18" charset="-128"/>
                <a:ea typeface="UD デジタル 教科書体 NK-B" panose="02020700000000000000" pitchFamily="18" charset="-128"/>
              </a:rPr>
              <a:t>）</a:t>
            </a:r>
            <a:r>
              <a:rPr lang="ja-JP" altLang="en-US" sz="1200" dirty="0" smtClean="0">
                <a:latin typeface="UD デジタル 教科書体 NK-B" panose="02020700000000000000" pitchFamily="18" charset="-128"/>
                <a:ea typeface="UD デジタル 教科書体 NK-B" panose="02020700000000000000" pitchFamily="18" charset="-128"/>
              </a:rPr>
              <a:t>　</a:t>
            </a:r>
            <a:r>
              <a:rPr lang="en-US" altLang="ja-JP" sz="1200" dirty="0" smtClean="0">
                <a:latin typeface="UD デジタル 教科書体 NK-B" panose="02020700000000000000" pitchFamily="18" charset="-128"/>
                <a:ea typeface="UD デジタル 教科書体 NK-B" panose="02020700000000000000" pitchFamily="18" charset="-128"/>
              </a:rPr>
              <a:t>17</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00</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18</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00</a:t>
            </a:r>
          </a:p>
          <a:p>
            <a:pPr algn="ctr">
              <a:lnSpc>
                <a:spcPct val="150000"/>
              </a:lnSpc>
            </a:pP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伝統芸能をジャンプで練習します</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自由に</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見学</a:t>
            </a:r>
            <a:r>
              <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OK</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69" name="タイトル 1"/>
          <p:cNvSpPr txBox="1">
            <a:spLocks/>
          </p:cNvSpPr>
          <p:nvPr/>
        </p:nvSpPr>
        <p:spPr>
          <a:xfrm>
            <a:off x="308121" y="4031711"/>
            <a:ext cx="2853946" cy="1801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1200" dirty="0" smtClean="0">
                <a:latin typeface="UD デジタル 教科書体 NK-B" panose="02020700000000000000" pitchFamily="18" charset="-128"/>
                <a:ea typeface="UD デジタル 教科書体 NK-B" panose="02020700000000000000" pitchFamily="18" charset="-128"/>
              </a:rPr>
              <a:t>豊島区子どもの権利擁護委員</a:t>
            </a:r>
            <a:endParaRPr lang="en-US" altLang="ja-JP" sz="12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600" dirty="0" smtClean="0">
                <a:latin typeface="UD デジタル 教科書体 NK-B" panose="02020700000000000000" pitchFamily="18" charset="-128"/>
                <a:ea typeface="UD デジタル 教科書体 NK-B" panose="02020700000000000000" pitchFamily="18" charset="-128"/>
              </a:rPr>
              <a:t>山下弁護士 来館日</a:t>
            </a:r>
            <a:endParaRPr lang="en-US" altLang="ja-JP" sz="16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ja-JP" sz="1200" dirty="0" smtClean="0">
                <a:latin typeface="UD デジタル 教科書体 NK-B" panose="02020700000000000000" pitchFamily="18" charset="-128"/>
                <a:ea typeface="UD デジタル 教科書体 NK-B" panose="02020700000000000000" pitchFamily="18" charset="-128"/>
              </a:rPr>
              <a:t>6</a:t>
            </a:r>
            <a:r>
              <a:rPr lang="ja-JP" altLang="en-US" sz="1200" dirty="0" smtClean="0">
                <a:latin typeface="UD デジタル 教科書体 NK-B" panose="02020700000000000000" pitchFamily="18" charset="-128"/>
                <a:ea typeface="UD デジタル 教科書体 NK-B" panose="02020700000000000000" pitchFamily="18" charset="-128"/>
              </a:rPr>
              <a:t>月</a:t>
            </a:r>
            <a:r>
              <a:rPr lang="en-US" altLang="ja-JP" sz="1200" dirty="0" smtClean="0">
                <a:latin typeface="UD デジタル 教科書体 NK-B" panose="02020700000000000000" pitchFamily="18" charset="-128"/>
                <a:ea typeface="UD デジタル 教科書体 NK-B" panose="02020700000000000000" pitchFamily="18" charset="-128"/>
              </a:rPr>
              <a:t>27</a:t>
            </a:r>
            <a:r>
              <a:rPr lang="ja-JP" altLang="en-US" sz="1200" dirty="0" smtClean="0">
                <a:latin typeface="UD デジタル 教科書体 NK-B" panose="02020700000000000000" pitchFamily="18" charset="-128"/>
                <a:ea typeface="UD デジタル 教科書体 NK-B" panose="02020700000000000000" pitchFamily="18" charset="-128"/>
              </a:rPr>
              <a:t>日（木）　</a:t>
            </a:r>
            <a:r>
              <a:rPr lang="en-US" altLang="ja-JP" sz="1200" dirty="0" smtClean="0">
                <a:latin typeface="UD デジタル 教科書体 NK-B" panose="02020700000000000000" pitchFamily="18" charset="-128"/>
                <a:ea typeface="UD デジタル 教科書体 NK-B" panose="02020700000000000000" pitchFamily="18" charset="-128"/>
              </a:rPr>
              <a:t>17</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00</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19</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00</a:t>
            </a:r>
          </a:p>
          <a:p>
            <a:pPr algn="ctr">
              <a:lnSpc>
                <a:spcPct val="150000"/>
              </a:lnSpc>
            </a:pPr>
            <a:r>
              <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困っている</a:t>
            </a: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こと悩んでいること</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相談してみませんか？</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70" name="タイトル 1"/>
          <p:cNvSpPr txBox="1">
            <a:spLocks/>
          </p:cNvSpPr>
          <p:nvPr/>
        </p:nvSpPr>
        <p:spPr>
          <a:xfrm>
            <a:off x="3225392" y="3713454"/>
            <a:ext cx="2853946" cy="1801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1600" dirty="0" smtClean="0">
                <a:latin typeface="UD デジタル 教科書体 NK-B" panose="02020700000000000000" pitchFamily="18" charset="-128"/>
                <a:ea typeface="UD デジタル 教科書体 NK-B" panose="02020700000000000000" pitchFamily="18" charset="-128"/>
              </a:rPr>
              <a:t>アシスとしまとトークしよう</a:t>
            </a:r>
            <a:endParaRPr lang="en-US" altLang="ja-JP" sz="16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ja-JP" sz="1200" dirty="0">
                <a:latin typeface="UD デジタル 教科書体 NK-B" panose="02020700000000000000" pitchFamily="18" charset="-128"/>
                <a:ea typeface="UD デジタル 教科書体 NK-B" panose="02020700000000000000" pitchFamily="18" charset="-128"/>
              </a:rPr>
              <a:t>6</a:t>
            </a:r>
            <a:r>
              <a:rPr lang="ja-JP" altLang="en-US" sz="1200" dirty="0" smtClean="0">
                <a:latin typeface="UD デジタル 教科書体 NK-B" panose="02020700000000000000" pitchFamily="18" charset="-128"/>
                <a:ea typeface="UD デジタル 教科書体 NK-B" panose="02020700000000000000" pitchFamily="18" charset="-128"/>
              </a:rPr>
              <a:t>月</a:t>
            </a:r>
            <a:r>
              <a:rPr lang="en-US" altLang="ja-JP" sz="1200" dirty="0">
                <a:latin typeface="UD デジタル 教科書体 NK-B" panose="02020700000000000000" pitchFamily="18" charset="-128"/>
                <a:ea typeface="UD デジタル 教科書体 NK-B" panose="02020700000000000000" pitchFamily="18" charset="-128"/>
              </a:rPr>
              <a:t>19</a:t>
            </a:r>
            <a:r>
              <a:rPr lang="ja-JP" altLang="en-US" sz="1200" dirty="0" smtClean="0">
                <a:latin typeface="UD デジタル 教科書体 NK-B" panose="02020700000000000000" pitchFamily="18" charset="-128"/>
                <a:ea typeface="UD デジタル 教科書体 NK-B" panose="02020700000000000000" pitchFamily="18" charset="-128"/>
              </a:rPr>
              <a:t>日（水）　</a:t>
            </a:r>
            <a:r>
              <a:rPr lang="en-US" altLang="ja-JP" sz="1200" dirty="0" smtClean="0">
                <a:latin typeface="UD デジタル 教科書体 NK-B" panose="02020700000000000000" pitchFamily="18" charset="-128"/>
                <a:ea typeface="UD デジタル 教科書体 NK-B" panose="02020700000000000000" pitchFamily="18" charset="-128"/>
              </a:rPr>
              <a:t>17</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00</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18</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smtClean="0">
                <a:latin typeface="UD デジタル 教科書体 NK-B" panose="02020700000000000000" pitchFamily="18" charset="-128"/>
                <a:ea typeface="UD デジタル 教科書体 NK-B" panose="02020700000000000000" pitchFamily="18" charset="-128"/>
              </a:rPr>
              <a:t>00</a:t>
            </a:r>
          </a:p>
          <a:p>
            <a:pPr algn="ctr">
              <a:lnSpc>
                <a:spcPct val="150000"/>
              </a:lnSpc>
            </a:pP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豊島区若者総合相談アシスとしま</a:t>
            </a:r>
            <a:endParaRPr lang="en-US" altLang="ja-JP"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1200" dirty="0" smtClean="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のスタッフがジャンプに来ます♪</a:t>
            </a:r>
            <a:endParaRPr lang="ja-JP" altLang="en-US" sz="12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pic>
        <p:nvPicPr>
          <p:cNvPr id="6" name="図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7880" y="3552345"/>
            <a:ext cx="2578469" cy="2340095"/>
          </a:xfrm>
          <a:prstGeom prst="rect">
            <a:avLst/>
          </a:prstGeom>
        </p:spPr>
      </p:pic>
      <p:sp>
        <p:nvSpPr>
          <p:cNvPr id="51" name="テキスト ボックス 50"/>
          <p:cNvSpPr txBox="1"/>
          <p:nvPr/>
        </p:nvSpPr>
        <p:spPr>
          <a:xfrm>
            <a:off x="281947" y="1176918"/>
            <a:ext cx="4410145" cy="307777"/>
          </a:xfrm>
          <a:prstGeom prst="rect">
            <a:avLst/>
          </a:prstGeom>
          <a:noFill/>
        </p:spPr>
        <p:txBody>
          <a:bodyPr wrap="square" rtlCol="0">
            <a:spAutoFit/>
          </a:bodyPr>
          <a:lstStyle/>
          <a:p>
            <a:r>
              <a:rPr lang="en-US" altLang="ja-JP" sz="1400" b="1" dirty="0" smtClean="0">
                <a:effectLst>
                  <a:outerShdw blurRad="38100" dist="19050" dir="2700000" algn="tl">
                    <a:schemeClr val="dk1">
                      <a:alpha val="40000"/>
                    </a:schemeClr>
                  </a:outerShdw>
                </a:effectLst>
                <a:latin typeface="UD デジタル 教科書体 NK-B" panose="02020700000000000000" pitchFamily="18" charset="-128"/>
                <a:ea typeface="UD デジタル 教科書体 NK-B" panose="02020700000000000000" pitchFamily="18" charset="-128"/>
              </a:rPr>
              <a:t>2024</a:t>
            </a:r>
            <a:r>
              <a:rPr lang="ja-JP" altLang="en-US" sz="1400" b="1" dirty="0" smtClean="0">
                <a:effectLst>
                  <a:outerShdw blurRad="38100" dist="19050" dir="2700000" algn="tl">
                    <a:schemeClr val="dk1">
                      <a:alpha val="40000"/>
                    </a:schemeClr>
                  </a:outerShdw>
                </a:effectLst>
                <a:latin typeface="UD デジタル 教科書体 NK-B" panose="02020700000000000000" pitchFamily="18" charset="-128"/>
                <a:ea typeface="UD デジタル 教科書体 NK-B" panose="02020700000000000000" pitchFamily="18" charset="-128"/>
              </a:rPr>
              <a:t>年</a:t>
            </a:r>
            <a:r>
              <a:rPr lang="en-US" altLang="ja-JP" sz="1400" b="1" dirty="0" smtClean="0">
                <a:effectLst>
                  <a:outerShdw blurRad="38100" dist="19050" dir="2700000" algn="tl">
                    <a:schemeClr val="dk1">
                      <a:alpha val="40000"/>
                    </a:schemeClr>
                  </a:outerShdw>
                </a:effectLst>
                <a:latin typeface="UD デジタル 教科書体 NK-B" panose="02020700000000000000" pitchFamily="18" charset="-128"/>
                <a:ea typeface="UD デジタル 教科書体 NK-B" panose="02020700000000000000" pitchFamily="18" charset="-128"/>
              </a:rPr>
              <a:t>6</a:t>
            </a:r>
            <a:r>
              <a:rPr lang="ja-JP" altLang="en-US" sz="1400" b="1" dirty="0" smtClean="0">
                <a:effectLst>
                  <a:outerShdw blurRad="38100" dist="19050" dir="2700000" algn="tl">
                    <a:schemeClr val="dk1">
                      <a:alpha val="40000"/>
                    </a:schemeClr>
                  </a:outerShdw>
                </a:effectLst>
                <a:latin typeface="UD デジタル 教科書体 NK-B" panose="02020700000000000000" pitchFamily="18" charset="-128"/>
                <a:ea typeface="UD デジタル 教科書体 NK-B" panose="02020700000000000000" pitchFamily="18" charset="-128"/>
              </a:rPr>
              <a:t>月</a:t>
            </a:r>
            <a:r>
              <a:rPr lang="en-US" altLang="ja-JP" sz="1400" b="1" dirty="0" smtClean="0">
                <a:effectLst>
                  <a:outerShdw blurRad="38100" dist="19050" dir="2700000" algn="tl">
                    <a:schemeClr val="dk1">
                      <a:alpha val="40000"/>
                    </a:schemeClr>
                  </a:outerShdw>
                </a:effectLst>
                <a:latin typeface="UD デジタル 教科書体 NK-B" panose="02020700000000000000" pitchFamily="18" charset="-128"/>
                <a:ea typeface="UD デジタル 教科書体 NK-B" panose="02020700000000000000" pitchFamily="18" charset="-128"/>
              </a:rPr>
              <a:t>1</a:t>
            </a:r>
            <a:r>
              <a:rPr lang="ja-JP" altLang="en-US" sz="1400" b="1" dirty="0" smtClean="0">
                <a:effectLst>
                  <a:outerShdw blurRad="38100" dist="19050" dir="2700000" algn="tl">
                    <a:schemeClr val="dk1">
                      <a:alpha val="40000"/>
                    </a:schemeClr>
                  </a:outerShdw>
                </a:effectLst>
                <a:latin typeface="UD デジタル 教科書体 NK-B" panose="02020700000000000000" pitchFamily="18" charset="-128"/>
                <a:ea typeface="UD デジタル 教科書体 NK-B" panose="02020700000000000000" pitchFamily="18" charset="-128"/>
              </a:rPr>
              <a:t>日発行　ジャンプ編集局</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09571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992" y="61992"/>
            <a:ext cx="12052513" cy="67254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5978" y="3035287"/>
            <a:ext cx="9441311" cy="830997"/>
          </a:xfrm>
          <a:prstGeom prst="rect">
            <a:avLst/>
          </a:prstGeom>
          <a:noFill/>
        </p:spPr>
        <p:txBody>
          <a:bodyPr wrap="square" rtlCol="0">
            <a:spAutoFit/>
          </a:bodyPr>
          <a:lstStyle/>
          <a:p>
            <a:r>
              <a:rPr lang="ja-JP" altLang="en-US" sz="3600" dirty="0" smtClean="0">
                <a:latin typeface="UD デジタル 教科書体 N-B" panose="02020700000000000000" pitchFamily="17" charset="-128"/>
                <a:ea typeface="UD デジタル 教科書体 N-B" panose="02020700000000000000" pitchFamily="17" charset="-128"/>
              </a:rPr>
              <a:t>獅子舞の</a:t>
            </a:r>
            <a:r>
              <a:rPr lang="ja-JP" altLang="en-US" sz="4800" dirty="0" smtClean="0">
                <a:solidFill>
                  <a:schemeClr val="accent4">
                    <a:lumMod val="75000"/>
                  </a:schemeClr>
                </a:solidFill>
                <a:latin typeface="UD デジタル 教科書体 N-B" panose="02020700000000000000" pitchFamily="17" charset="-128"/>
                <a:ea typeface="UD デジタル 教科書体 N-B" panose="02020700000000000000" pitchFamily="17" charset="-128"/>
              </a:rPr>
              <a:t>正体は中高生！？</a:t>
            </a:r>
            <a:endParaRPr kumimoji="1" lang="ja-JP" altLang="en-US" sz="4800" dirty="0">
              <a:solidFill>
                <a:schemeClr val="accent4">
                  <a:lumMod val="75000"/>
                </a:schemeClr>
              </a:solidFill>
              <a:latin typeface="UD デジタル 教科書体 N-B" panose="02020700000000000000" pitchFamily="17" charset="-128"/>
              <a:ea typeface="UD デジタル 教科書体 N-B" panose="02020700000000000000" pitchFamily="17" charset="-128"/>
            </a:endParaRPr>
          </a:p>
        </p:txBody>
      </p:sp>
      <p:sp>
        <p:nvSpPr>
          <p:cNvPr id="8" name="テキスト ボックス 7"/>
          <p:cNvSpPr txBox="1"/>
          <p:nvPr/>
        </p:nvSpPr>
        <p:spPr>
          <a:xfrm>
            <a:off x="5879243" y="172625"/>
            <a:ext cx="6753497" cy="769441"/>
          </a:xfrm>
          <a:prstGeom prst="rect">
            <a:avLst/>
          </a:prstGeom>
          <a:noFill/>
        </p:spPr>
        <p:txBody>
          <a:bodyPr wrap="square" rtlCol="0">
            <a:spAutoFit/>
          </a:bodyPr>
          <a:lstStyle/>
          <a:p>
            <a:r>
              <a:rPr lang="ja-JP" altLang="en-US" sz="4400" dirty="0">
                <a:solidFill>
                  <a:srgbClr val="7030A0"/>
                </a:solidFill>
                <a:latin typeface="UD デジタル 教科書体 N-B" panose="02020700000000000000" pitchFamily="17" charset="-128"/>
                <a:ea typeface="UD デジタル 教科書体 N-B" panose="02020700000000000000" pitchFamily="17" charset="-128"/>
              </a:rPr>
              <a:t>長崎獅子舞</a:t>
            </a:r>
            <a:r>
              <a:rPr lang="ja-JP" altLang="en-US" sz="3600" dirty="0" smtClean="0">
                <a:latin typeface="UD デジタル 教科書体 N-B" panose="02020700000000000000" pitchFamily="17" charset="-128"/>
                <a:ea typeface="UD デジタル 教科書体 N-B" panose="02020700000000000000" pitchFamily="17" charset="-128"/>
              </a:rPr>
              <a:t>って知ってる</a:t>
            </a:r>
            <a:r>
              <a:rPr lang="ja-JP" altLang="en-US" sz="3600" dirty="0">
                <a:latin typeface="UD デジタル 教科書体 N-B" panose="02020700000000000000" pitchFamily="17" charset="-128"/>
                <a:ea typeface="UD デジタル 教科書体 N-B" panose="02020700000000000000" pitchFamily="17" charset="-128"/>
              </a:rPr>
              <a:t>？</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grpSp>
        <p:nvGrpSpPr>
          <p:cNvPr id="34" name="グループ化 33"/>
          <p:cNvGrpSpPr/>
          <p:nvPr/>
        </p:nvGrpSpPr>
        <p:grpSpPr>
          <a:xfrm>
            <a:off x="7217088" y="3595266"/>
            <a:ext cx="4841406" cy="3004248"/>
            <a:chOff x="8448196" y="4519108"/>
            <a:chExt cx="3781799" cy="2312344"/>
          </a:xfrm>
        </p:grpSpPr>
        <p:sp>
          <p:nvSpPr>
            <p:cNvPr id="31" name="対角する 2 つの角を切り取った四角形 30"/>
            <p:cNvSpPr/>
            <p:nvPr/>
          </p:nvSpPr>
          <p:spPr>
            <a:xfrm>
              <a:off x="8563686" y="4519108"/>
              <a:ext cx="3666309" cy="2186041"/>
            </a:xfrm>
            <a:prstGeom prst="snip2DiagRect">
              <a:avLst>
                <a:gd name="adj1" fmla="val 18662"/>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a:xfrm rot="10800000">
              <a:off x="8448196" y="4645412"/>
              <a:ext cx="3666309" cy="2186040"/>
            </a:xfrm>
            <a:custGeom>
              <a:avLst/>
              <a:gdLst>
                <a:gd name="connsiteX0" fmla="*/ 3266154 w 3666309"/>
                <a:gd name="connsiteY0" fmla="*/ 2186040 h 2186040"/>
                <a:gd name="connsiteX1" fmla="*/ 362135 w 3666309"/>
                <a:gd name="connsiteY1" fmla="*/ 2186040 h 2186040"/>
                <a:gd name="connsiteX2" fmla="*/ 0 w 3666309"/>
                <a:gd name="connsiteY2" fmla="*/ 1823905 h 2186040"/>
                <a:gd name="connsiteX3" fmla="*/ 0 w 3666309"/>
                <a:gd name="connsiteY3" fmla="*/ 397943 h 2186040"/>
                <a:gd name="connsiteX4" fmla="*/ 397943 w 3666309"/>
                <a:gd name="connsiteY4" fmla="*/ 0 h 2186040"/>
                <a:gd name="connsiteX5" fmla="*/ 3301962 w 3666309"/>
                <a:gd name="connsiteY5" fmla="*/ 0 h 2186040"/>
                <a:gd name="connsiteX6" fmla="*/ 3666309 w 3666309"/>
                <a:gd name="connsiteY6" fmla="*/ 364347 h 2186040"/>
                <a:gd name="connsiteX7" fmla="*/ 3666309 w 3666309"/>
                <a:gd name="connsiteY7" fmla="*/ 1785885 h 2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6309" h="2186040">
                  <a:moveTo>
                    <a:pt x="3266154" y="2186040"/>
                  </a:moveTo>
                  <a:lnTo>
                    <a:pt x="362135" y="2186040"/>
                  </a:lnTo>
                  <a:lnTo>
                    <a:pt x="0" y="1823905"/>
                  </a:lnTo>
                  <a:lnTo>
                    <a:pt x="0" y="397943"/>
                  </a:lnTo>
                  <a:lnTo>
                    <a:pt x="397943" y="0"/>
                  </a:lnTo>
                  <a:lnTo>
                    <a:pt x="3301962" y="0"/>
                  </a:lnTo>
                  <a:lnTo>
                    <a:pt x="3666309" y="364347"/>
                  </a:lnTo>
                  <a:lnTo>
                    <a:pt x="3666309" y="1785885"/>
                  </a:lnTo>
                  <a:close/>
                </a:path>
              </a:pathLst>
            </a:custGeom>
          </p:spPr>
        </p:pic>
      </p:grpSp>
      <p:sp>
        <p:nvSpPr>
          <p:cNvPr id="19" name="テキスト ボックス 18"/>
          <p:cNvSpPr txBox="1"/>
          <p:nvPr/>
        </p:nvSpPr>
        <p:spPr>
          <a:xfrm>
            <a:off x="5520856" y="1017942"/>
            <a:ext cx="6593649" cy="2062103"/>
          </a:xfrm>
          <a:prstGeom prst="rect">
            <a:avLst/>
          </a:prstGeom>
          <a:noFill/>
        </p:spPr>
        <p:txBody>
          <a:bodyPr wrap="square" rtlCol="0">
            <a:spAutoFit/>
          </a:bodyPr>
          <a:lstStyle/>
          <a:p>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長崎の人々によって継承されてきた伝統芸能である長崎獅子舞。</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その歴史は江戸時代から！木彫りの獅子を被って舞うことで、流行り病が治まったそう。今でも獅子と目を合わせると身体健全のご利益を頂けると言われて</a:t>
            </a:r>
            <a:r>
              <a:rPr lang="ja-JP" altLang="en-US" sz="1600" dirty="0">
                <a:solidFill>
                  <a:schemeClr val="bg2">
                    <a:lumMod val="25000"/>
                  </a:schemeClr>
                </a:solidFill>
                <a:latin typeface="UD デジタル 教科書体 N-B" panose="02020700000000000000" pitchFamily="17" charset="-128"/>
                <a:ea typeface="UD デジタル 教科書体 N-B" panose="02020700000000000000" pitchFamily="17" charset="-128"/>
              </a:rPr>
              <a:t>いるんだ</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とか。</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獅子はお腹に太鼓を付けていて、獅子と合わせるとなかなかの重量感。でも太鼓を打ち鳴らしながら激しく舞う姿は迫力満点です！</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現在はお祭りや地域のイベントで長崎獅子舞を見ることができます♪</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p:txBody>
      </p:sp>
      <p:sp>
        <p:nvSpPr>
          <p:cNvPr id="20" name="テキスト ボックス 19"/>
          <p:cNvSpPr txBox="1"/>
          <p:nvPr/>
        </p:nvSpPr>
        <p:spPr>
          <a:xfrm>
            <a:off x="109668" y="3790091"/>
            <a:ext cx="7112409" cy="3046988"/>
          </a:xfrm>
          <a:prstGeom prst="rect">
            <a:avLst/>
          </a:prstGeom>
          <a:noFill/>
        </p:spPr>
        <p:txBody>
          <a:bodyPr wrap="square" rtlCol="0">
            <a:spAutoFit/>
          </a:bodyPr>
          <a:lstStyle/>
          <a:p>
            <a:r>
              <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5</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月</a:t>
            </a:r>
            <a:r>
              <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11</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日</a:t>
            </a:r>
            <a:r>
              <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土</a:t>
            </a:r>
            <a:r>
              <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)12</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日</a:t>
            </a:r>
            <a:r>
              <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日</a:t>
            </a:r>
            <a:r>
              <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に「道行」という長崎獅子舞のイベントが行われました。写真は道行当日の様子です。</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現在中心で活動しているのは若者で、地域の中高生も参加しています！この日は中学生が初めて獅子を被って舞ったデビュー日でもありました。</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獅子を被ると顔が布で覆われてしまうため、前は見えません。皆で息をそろえて舞う姿は、普段の様子とギャップがありジャンプスタッフ鳥肌が立ちました</a:t>
            </a:r>
            <a:r>
              <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高校生以上になると迫力もケタ違い。足を踏み鳴らすたびに地響きがするほどの力強さで、獅子舞に対する強い情熱も伝わってきました！</a:t>
            </a:r>
            <a:endParaRPr lang="en-US" altLang="ja-JP"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a:solidFill>
                  <a:schemeClr val="bg2">
                    <a:lumMod val="25000"/>
                  </a:schemeClr>
                </a:solidFill>
                <a:latin typeface="UD デジタル 教科書体 N-B" panose="02020700000000000000" pitchFamily="17" charset="-128"/>
                <a:ea typeface="UD デジタル 教科書体 N-B" panose="02020700000000000000" pitchFamily="17" charset="-128"/>
              </a:rPr>
              <a:t>獅子舞の練習</a:t>
            </a:r>
            <a:r>
              <a:rPr lang="ja-JP" altLang="en-US" sz="1600" dirty="0" smtClean="0">
                <a:solidFill>
                  <a:schemeClr val="bg2">
                    <a:lumMod val="25000"/>
                  </a:schemeClr>
                </a:solidFill>
                <a:latin typeface="UD デジタル 教科書体 N-B" panose="02020700000000000000" pitchFamily="17" charset="-128"/>
                <a:ea typeface="UD デジタル 教科書体 N-B" panose="02020700000000000000" pitchFamily="17" charset="-128"/>
              </a:rPr>
              <a:t>はジャンプでも毎月行っています。新しく獅子舞に挑戦したい仲間も募集中なので、少しでも興味がある方はぜひ見学に来てみて下さい。飛び入り参加も大歓迎です♪</a:t>
            </a:r>
            <a:endParaRPr lang="en-US" altLang="ja-JP" sz="1600" dirty="0">
              <a:solidFill>
                <a:schemeClr val="bg2">
                  <a:lumMod val="25000"/>
                </a:schemeClr>
              </a:solidFill>
              <a:latin typeface="UD デジタル 教科書体 N-B" panose="02020700000000000000" pitchFamily="17" charset="-128"/>
              <a:ea typeface="UD デジタル 教科書体 N-B" panose="02020700000000000000" pitchFamily="17" charset="-128"/>
            </a:endParaRPr>
          </a:p>
        </p:txBody>
      </p:sp>
      <p:grpSp>
        <p:nvGrpSpPr>
          <p:cNvPr id="11" name="グループ化 10"/>
          <p:cNvGrpSpPr/>
          <p:nvPr/>
        </p:nvGrpSpPr>
        <p:grpSpPr>
          <a:xfrm>
            <a:off x="109668" y="349917"/>
            <a:ext cx="2295165" cy="2735348"/>
            <a:chOff x="382721" y="312820"/>
            <a:chExt cx="2316952" cy="2780185"/>
          </a:xfrm>
        </p:grpSpPr>
        <p:sp>
          <p:nvSpPr>
            <p:cNvPr id="33" name="七角形 32"/>
            <p:cNvSpPr/>
            <p:nvPr/>
          </p:nvSpPr>
          <p:spPr>
            <a:xfrm>
              <a:off x="382721" y="478939"/>
              <a:ext cx="2096086" cy="259924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p:blipFill>
          <p:spPr>
            <a:xfrm rot="5400000">
              <a:off x="207074" y="600407"/>
              <a:ext cx="2780185" cy="2205012"/>
            </a:xfrm>
            <a:custGeom>
              <a:avLst/>
              <a:gdLst>
                <a:gd name="connsiteX0" fmla="*/ 0 w 2780185"/>
                <a:gd name="connsiteY0" fmla="*/ 1109365 h 2205012"/>
                <a:gd name="connsiteX1" fmla="*/ 550650 w 2780185"/>
                <a:gd name="connsiteY1" fmla="*/ 219727 h 2205012"/>
                <a:gd name="connsiteX2" fmla="*/ 1787947 w 2780185"/>
                <a:gd name="connsiteY2" fmla="*/ 0 h 2205012"/>
                <a:gd name="connsiteX3" fmla="*/ 2780185 w 2780185"/>
                <a:gd name="connsiteY3" fmla="*/ 615657 h 2205012"/>
                <a:gd name="connsiteX4" fmla="*/ 2780185 w 2780185"/>
                <a:gd name="connsiteY4" fmla="*/ 1603074 h 2205012"/>
                <a:gd name="connsiteX5" fmla="*/ 1810056 w 2780185"/>
                <a:gd name="connsiteY5" fmla="*/ 2205012 h 2205012"/>
                <a:gd name="connsiteX6" fmla="*/ 1710697 w 2780185"/>
                <a:gd name="connsiteY6" fmla="*/ 2205012 h 2205012"/>
                <a:gd name="connsiteX7" fmla="*/ 550650 w 2780185"/>
                <a:gd name="connsiteY7" fmla="*/ 1999004 h 22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185" h="2205012">
                  <a:moveTo>
                    <a:pt x="0" y="1109365"/>
                  </a:moveTo>
                  <a:lnTo>
                    <a:pt x="550650" y="219727"/>
                  </a:lnTo>
                  <a:lnTo>
                    <a:pt x="1787947" y="0"/>
                  </a:lnTo>
                  <a:lnTo>
                    <a:pt x="2780185" y="615657"/>
                  </a:lnTo>
                  <a:lnTo>
                    <a:pt x="2780185" y="1603074"/>
                  </a:lnTo>
                  <a:lnTo>
                    <a:pt x="1810056" y="2205012"/>
                  </a:lnTo>
                  <a:lnTo>
                    <a:pt x="1710697" y="2205012"/>
                  </a:lnTo>
                  <a:lnTo>
                    <a:pt x="550650" y="1999004"/>
                  </a:lnTo>
                  <a:close/>
                </a:path>
              </a:pathLst>
            </a:custGeom>
          </p:spPr>
        </p:pic>
      </p:grpSp>
      <p:sp>
        <p:nvSpPr>
          <p:cNvPr id="2" name="八角形 1"/>
          <p:cNvSpPr/>
          <p:nvPr/>
        </p:nvSpPr>
        <p:spPr>
          <a:xfrm>
            <a:off x="2679388" y="389106"/>
            <a:ext cx="2797612" cy="2439653"/>
          </a:xfrm>
          <a:prstGeom prst="octagon">
            <a:avLst>
              <a:gd name="adj" fmla="val 130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p:blipFill>
        <p:spPr>
          <a:xfrm>
            <a:off x="2470279" y="470262"/>
            <a:ext cx="2962865" cy="2506423"/>
          </a:xfrm>
          <a:custGeom>
            <a:avLst/>
            <a:gdLst>
              <a:gd name="connsiteX0" fmla="*/ 392357 w 3099193"/>
              <a:gd name="connsiteY0" fmla="*/ 0 h 1977306"/>
              <a:gd name="connsiteX1" fmla="*/ 2706836 w 3099193"/>
              <a:gd name="connsiteY1" fmla="*/ 0 h 1977306"/>
              <a:gd name="connsiteX2" fmla="*/ 3099193 w 3099193"/>
              <a:gd name="connsiteY2" fmla="*/ 392357 h 1977306"/>
              <a:gd name="connsiteX3" fmla="*/ 3099193 w 3099193"/>
              <a:gd name="connsiteY3" fmla="*/ 1584949 h 1977306"/>
              <a:gd name="connsiteX4" fmla="*/ 2706836 w 3099193"/>
              <a:gd name="connsiteY4" fmla="*/ 1977306 h 1977306"/>
              <a:gd name="connsiteX5" fmla="*/ 392357 w 3099193"/>
              <a:gd name="connsiteY5" fmla="*/ 1977306 h 1977306"/>
              <a:gd name="connsiteX6" fmla="*/ 0 w 3099193"/>
              <a:gd name="connsiteY6" fmla="*/ 1584949 h 1977306"/>
              <a:gd name="connsiteX7" fmla="*/ 0 w 3099193"/>
              <a:gd name="connsiteY7" fmla="*/ 392357 h 197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9193" h="1977306">
                <a:moveTo>
                  <a:pt x="392357" y="0"/>
                </a:moveTo>
                <a:lnTo>
                  <a:pt x="2706836" y="0"/>
                </a:lnTo>
                <a:lnTo>
                  <a:pt x="3099193" y="392357"/>
                </a:lnTo>
                <a:lnTo>
                  <a:pt x="3099193" y="1584949"/>
                </a:lnTo>
                <a:lnTo>
                  <a:pt x="2706836" y="1977306"/>
                </a:lnTo>
                <a:lnTo>
                  <a:pt x="392357" y="1977306"/>
                </a:lnTo>
                <a:lnTo>
                  <a:pt x="0" y="1584949"/>
                </a:lnTo>
                <a:lnTo>
                  <a:pt x="0" y="392357"/>
                </a:lnTo>
                <a:close/>
              </a:path>
            </a:pathLst>
          </a:custGeom>
        </p:spPr>
      </p:pic>
    </p:spTree>
    <p:extLst>
      <p:ext uri="{BB962C8B-B14F-4D97-AF65-F5344CB8AC3E}">
        <p14:creationId xmlns:p14="http://schemas.microsoft.com/office/powerpoint/2010/main" val="27290438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619</Words>
  <Application>Microsoft Office PowerPoint</Application>
  <PresentationFormat>ワイド画面</PresentationFormat>
  <Paragraphs>51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HGP創英角ﾎﾟｯﾌﾟ体</vt:lpstr>
      <vt:lpstr>Meiryo UI</vt:lpstr>
      <vt:lpstr>UD デジタル 教科書体 N-B</vt:lpstr>
      <vt:lpstr>UD デジタル 教科書体 NK-B</vt:lpstr>
      <vt:lpstr>游ゴシック</vt:lpstr>
      <vt:lpstr>游ゴシック Light</vt:lpstr>
      <vt:lpstr>Arial</vt:lpstr>
      <vt:lpstr>Office テーマ</vt:lpstr>
      <vt:lpstr>ジャンプ長崎 ６月号</vt:lpstr>
      <vt:lpstr>PowerPoint プレゼンテーション</vt:lpstr>
    </vt:vector>
  </TitlesOfParts>
  <Company>city-toshima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佐々 詩織</dc:creator>
  <cp:lastModifiedBy>佐々 詩織</cp:lastModifiedBy>
  <cp:revision>67</cp:revision>
  <cp:lastPrinted>2024-05-14T09:49:26Z</cp:lastPrinted>
  <dcterms:created xsi:type="dcterms:W3CDTF">2024-04-30T02:57:04Z</dcterms:created>
  <dcterms:modified xsi:type="dcterms:W3CDTF">2024-05-19T02:03:54Z</dcterms:modified>
</cp:coreProperties>
</file>