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8" r:id="rId2"/>
    <p:sldId id="259" r:id="rId3"/>
  </p:sldIdLst>
  <p:sldSz cx="6858000" cy="9906000" type="A4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EE6F4"/>
    <a:srgbClr val="FED2EC"/>
    <a:srgbClr val="FFCCCC"/>
    <a:srgbClr val="FB3556"/>
    <a:srgbClr val="FF6600"/>
    <a:srgbClr val="FF6699"/>
    <a:srgbClr val="FF7C80"/>
    <a:srgbClr val="FF0066"/>
    <a:srgbClr val="FE9CFF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スタイルなし、表のグリッド線なし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3" autoAdjust="0"/>
    <p:restoredTop sz="94660"/>
  </p:normalViewPr>
  <p:slideViewPr>
    <p:cSldViewPr snapToGrid="0">
      <p:cViewPr varScale="1">
        <p:scale>
          <a:sx n="56" d="100"/>
          <a:sy n="56" d="100"/>
        </p:scale>
        <p:origin x="214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15C960-780A-4F8B-ADFC-303FB5B0633B}" type="datetimeFigureOut">
              <a:rPr kumimoji="1" lang="ja-JP" altLang="en-US" smtClean="0"/>
              <a:t>2025/9/26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30C503-20E5-45C5-ACCA-318EF1FE7D7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140492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15C960-780A-4F8B-ADFC-303FB5B0633B}" type="datetimeFigureOut">
              <a:rPr kumimoji="1" lang="ja-JP" altLang="en-US" smtClean="0"/>
              <a:t>2025/9/26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30C503-20E5-45C5-ACCA-318EF1FE7D7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177252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15C960-780A-4F8B-ADFC-303FB5B0633B}" type="datetimeFigureOut">
              <a:rPr kumimoji="1" lang="ja-JP" altLang="en-US" smtClean="0"/>
              <a:t>2025/9/26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30C503-20E5-45C5-ACCA-318EF1FE7D7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052659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15C960-780A-4F8B-ADFC-303FB5B0633B}" type="datetimeFigureOut">
              <a:rPr kumimoji="1" lang="ja-JP" altLang="en-US" smtClean="0"/>
              <a:t>2025/9/26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30C503-20E5-45C5-ACCA-318EF1FE7D7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303402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15C960-780A-4F8B-ADFC-303FB5B0633B}" type="datetimeFigureOut">
              <a:rPr kumimoji="1" lang="ja-JP" altLang="en-US" smtClean="0"/>
              <a:t>2025/9/26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30C503-20E5-45C5-ACCA-318EF1FE7D7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97567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15C960-780A-4F8B-ADFC-303FB5B0633B}" type="datetimeFigureOut">
              <a:rPr kumimoji="1" lang="ja-JP" altLang="en-US" smtClean="0"/>
              <a:t>2025/9/26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30C503-20E5-45C5-ACCA-318EF1FE7D7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11708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15C960-780A-4F8B-ADFC-303FB5B0633B}" type="datetimeFigureOut">
              <a:rPr kumimoji="1" lang="ja-JP" altLang="en-US" smtClean="0"/>
              <a:t>2025/9/26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30C503-20E5-45C5-ACCA-318EF1FE7D7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372804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15C960-780A-4F8B-ADFC-303FB5B0633B}" type="datetimeFigureOut">
              <a:rPr kumimoji="1" lang="ja-JP" altLang="en-US" smtClean="0"/>
              <a:t>2025/9/26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30C503-20E5-45C5-ACCA-318EF1FE7D7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418358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15C960-780A-4F8B-ADFC-303FB5B0633B}" type="datetimeFigureOut">
              <a:rPr kumimoji="1" lang="ja-JP" altLang="en-US" smtClean="0"/>
              <a:t>2025/9/26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30C503-20E5-45C5-ACCA-318EF1FE7D7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797375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15C960-780A-4F8B-ADFC-303FB5B0633B}" type="datetimeFigureOut">
              <a:rPr kumimoji="1" lang="ja-JP" altLang="en-US" smtClean="0"/>
              <a:t>2025/9/26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30C503-20E5-45C5-ACCA-318EF1FE7D7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377401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15C960-780A-4F8B-ADFC-303FB5B0633B}" type="datetimeFigureOut">
              <a:rPr kumimoji="1" lang="ja-JP" altLang="en-US" smtClean="0"/>
              <a:t>2025/9/26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30C503-20E5-45C5-ACCA-318EF1FE7D7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863309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15C960-780A-4F8B-ADFC-303FB5B0633B}" type="datetimeFigureOut">
              <a:rPr kumimoji="1" lang="ja-JP" altLang="en-US" smtClean="0"/>
              <a:t>2025/9/26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30C503-20E5-45C5-ACCA-318EF1FE7D7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045438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グループ化 19"/>
          <p:cNvGrpSpPr/>
          <p:nvPr/>
        </p:nvGrpSpPr>
        <p:grpSpPr>
          <a:xfrm>
            <a:off x="2897678" y="6281599"/>
            <a:ext cx="2463208" cy="1204468"/>
            <a:chOff x="4267200" y="6086028"/>
            <a:chExt cx="2463208" cy="1204468"/>
          </a:xfrm>
        </p:grpSpPr>
        <p:sp>
          <p:nvSpPr>
            <p:cNvPr id="18" name="楕円 17"/>
            <p:cNvSpPr/>
            <p:nvPr/>
          </p:nvSpPr>
          <p:spPr>
            <a:xfrm>
              <a:off x="4267200" y="6086028"/>
              <a:ext cx="2463208" cy="1204468"/>
            </a:xfrm>
            <a:prstGeom prst="ellipse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9" name="正方形/長方形 18"/>
            <p:cNvSpPr/>
            <p:nvPr/>
          </p:nvSpPr>
          <p:spPr>
            <a:xfrm>
              <a:off x="4379613" y="6289627"/>
              <a:ext cx="2117810" cy="73866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ja-JP" altLang="en-US" sz="1050" dirty="0" smtClean="0">
                  <a:latin typeface="游ゴシック" panose="020B0400000000000000" pitchFamily="50" charset="-128"/>
                  <a:ea typeface="游ゴシック" panose="020B0400000000000000" pitchFamily="50" charset="-128"/>
                </a:rPr>
                <a:t>　認知症</a:t>
              </a:r>
              <a:r>
                <a:rPr lang="ja-JP" altLang="en-US" sz="1050" dirty="0">
                  <a:latin typeface="游ゴシック" panose="020B0400000000000000" pitchFamily="50" charset="-128"/>
                  <a:ea typeface="游ゴシック" panose="020B0400000000000000" pitchFamily="50" charset="-128"/>
                </a:rPr>
                <a:t>サポーター養成講座</a:t>
              </a:r>
              <a:r>
                <a:rPr lang="ja-JP" altLang="en-US" sz="1050" dirty="0" smtClean="0">
                  <a:latin typeface="游ゴシック" panose="020B0400000000000000" pitchFamily="50" charset="-128"/>
                  <a:ea typeface="游ゴシック" panose="020B0400000000000000" pitchFamily="50" charset="-128"/>
                </a:rPr>
                <a:t>も</a:t>
              </a:r>
              <a:r>
                <a:rPr lang="en-US" altLang="ja-JP" sz="1050" dirty="0" smtClean="0">
                  <a:latin typeface="游ゴシック" panose="020B0400000000000000" pitchFamily="50" charset="-128"/>
                  <a:ea typeface="游ゴシック" panose="020B0400000000000000" pitchFamily="50" charset="-128"/>
                </a:rPr>
                <a:t/>
              </a:r>
              <a:br>
                <a:rPr lang="en-US" altLang="ja-JP" sz="1050" dirty="0" smtClean="0">
                  <a:latin typeface="游ゴシック" panose="020B0400000000000000" pitchFamily="50" charset="-128"/>
                  <a:ea typeface="游ゴシック" panose="020B0400000000000000" pitchFamily="50" charset="-128"/>
                </a:rPr>
              </a:br>
              <a:r>
                <a:rPr lang="ja-JP" altLang="en-US" sz="1050" dirty="0" smtClean="0">
                  <a:latin typeface="游ゴシック" panose="020B0400000000000000" pitchFamily="50" charset="-128"/>
                  <a:ea typeface="游ゴシック" panose="020B0400000000000000" pitchFamily="50" charset="-128"/>
                </a:rPr>
                <a:t>随時 開催して</a:t>
              </a:r>
              <a:r>
                <a:rPr lang="ja-JP" altLang="en-US" sz="1050" dirty="0">
                  <a:latin typeface="游ゴシック" panose="020B0400000000000000" pitchFamily="50" charset="-128"/>
                  <a:ea typeface="游ゴシック" panose="020B0400000000000000" pitchFamily="50" charset="-128"/>
                </a:rPr>
                <a:t>います</a:t>
              </a:r>
              <a:r>
                <a:rPr lang="ja-JP" altLang="en-US" sz="1050" dirty="0" smtClean="0">
                  <a:latin typeface="游ゴシック" panose="020B0400000000000000" pitchFamily="50" charset="-128"/>
                  <a:ea typeface="游ゴシック" panose="020B0400000000000000" pitchFamily="50" charset="-128"/>
                </a:rPr>
                <a:t>。</a:t>
              </a:r>
              <a:r>
                <a:rPr lang="en-US" altLang="ja-JP" sz="1050" dirty="0" smtClean="0">
                  <a:latin typeface="游ゴシック" panose="020B0400000000000000" pitchFamily="50" charset="-128"/>
                  <a:ea typeface="游ゴシック" panose="020B0400000000000000" pitchFamily="50" charset="-128"/>
                </a:rPr>
                <a:t/>
              </a:r>
              <a:br>
                <a:rPr lang="en-US" altLang="ja-JP" sz="1050" dirty="0" smtClean="0">
                  <a:latin typeface="游ゴシック" panose="020B0400000000000000" pitchFamily="50" charset="-128"/>
                  <a:ea typeface="游ゴシック" panose="020B0400000000000000" pitchFamily="50" charset="-128"/>
                </a:rPr>
              </a:br>
              <a:r>
                <a:rPr lang="ja-JP" altLang="en-US" sz="1050" dirty="0" smtClean="0">
                  <a:latin typeface="游ゴシック" panose="020B0400000000000000" pitchFamily="50" charset="-128"/>
                  <a:ea typeface="游ゴシック" panose="020B0400000000000000" pitchFamily="50" charset="-128"/>
                </a:rPr>
                <a:t>　詳細はホームページを</a:t>
              </a:r>
              <a:r>
                <a:rPr lang="en-US" altLang="ja-JP" sz="1050" dirty="0" smtClean="0">
                  <a:latin typeface="游ゴシック" panose="020B0400000000000000" pitchFamily="50" charset="-128"/>
                  <a:ea typeface="游ゴシック" panose="020B0400000000000000" pitchFamily="50" charset="-128"/>
                </a:rPr>
                <a:t/>
              </a:r>
              <a:br>
                <a:rPr lang="en-US" altLang="ja-JP" sz="1050" dirty="0" smtClean="0">
                  <a:latin typeface="游ゴシック" panose="020B0400000000000000" pitchFamily="50" charset="-128"/>
                  <a:ea typeface="游ゴシック" panose="020B0400000000000000" pitchFamily="50" charset="-128"/>
                </a:rPr>
              </a:br>
              <a:r>
                <a:rPr lang="ja-JP" altLang="en-US" sz="1050" dirty="0" smtClean="0">
                  <a:latin typeface="游ゴシック" panose="020B0400000000000000" pitchFamily="50" charset="-128"/>
                  <a:ea typeface="游ゴシック" panose="020B0400000000000000" pitchFamily="50" charset="-128"/>
                </a:rPr>
                <a:t>ご覧ください。</a:t>
              </a:r>
              <a:endParaRPr lang="ja-JP" altLang="en-US" sz="1050" dirty="0">
                <a:latin typeface="游ゴシック" panose="020B0400000000000000" pitchFamily="50" charset="-128"/>
                <a:ea typeface="游ゴシック" panose="020B0400000000000000" pitchFamily="50" charset="-128"/>
              </a:endParaRPr>
            </a:p>
          </p:txBody>
        </p:sp>
        <p:pic>
          <p:nvPicPr>
            <p:cNvPr id="7" name="図 6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979960" y="6554082"/>
              <a:ext cx="465635" cy="465635"/>
            </a:xfrm>
            <a:prstGeom prst="rect">
              <a:avLst/>
            </a:prstGeom>
            <a:ln>
              <a:solidFill>
                <a:schemeClr val="tx1"/>
              </a:solidFill>
            </a:ln>
          </p:spPr>
        </p:pic>
      </p:grpSp>
      <p:sp>
        <p:nvSpPr>
          <p:cNvPr id="36" name="テキスト ボックス 35"/>
          <p:cNvSpPr txBox="1"/>
          <p:nvPr/>
        </p:nvSpPr>
        <p:spPr>
          <a:xfrm>
            <a:off x="26670" y="8581454"/>
            <a:ext cx="2949502" cy="432000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 w="57150">
            <a:solidFill>
              <a:schemeClr val="accent6">
                <a:lumMod val="20000"/>
                <a:lumOff val="80000"/>
              </a:schemeClr>
            </a:solidFill>
          </a:ln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ja-JP" altLang="en-US" sz="300" b="1" dirty="0" smtClean="0">
                <a:latin typeface="游ゴシック" panose="020B0400000000000000" pitchFamily="50" charset="-128"/>
                <a:ea typeface="游ゴシック" panose="020B0400000000000000" pitchFamily="50" charset="-128"/>
              </a:rPr>
              <a:t>　</a:t>
            </a:r>
            <a:endParaRPr lang="en-US" altLang="ja-JP" sz="100" b="1" dirty="0" smtClean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 algn="ctr"/>
            <a:r>
              <a:rPr lang="en-US" altLang="ja-JP" sz="1567" b="1" dirty="0" smtClean="0">
                <a:latin typeface="游ゴシック" panose="020B0400000000000000" pitchFamily="50" charset="-128"/>
                <a:ea typeface="游ゴシック" panose="020B0400000000000000" pitchFamily="50" charset="-128"/>
              </a:rPr>
              <a:t>【</a:t>
            </a:r>
            <a:r>
              <a:rPr lang="ja-JP" altLang="en-US" sz="1567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お問い合わせ ・お申込み</a:t>
            </a:r>
            <a:r>
              <a:rPr lang="en-US" altLang="ja-JP" sz="1567" b="1" dirty="0" smtClean="0">
                <a:latin typeface="游ゴシック" panose="020B0400000000000000" pitchFamily="50" charset="-128"/>
                <a:ea typeface="游ゴシック" panose="020B0400000000000000" pitchFamily="50" charset="-128"/>
              </a:rPr>
              <a:t>】</a:t>
            </a:r>
            <a:r>
              <a:rPr lang="ja-JP" altLang="en-US" sz="783" dirty="0" smtClean="0">
                <a:latin typeface="游ゴシック" panose="020B0400000000000000" pitchFamily="50" charset="-128"/>
                <a:ea typeface="游ゴシック" panose="020B0400000000000000" pitchFamily="50" charset="-128"/>
              </a:rPr>
              <a:t>　</a:t>
            </a:r>
            <a:endParaRPr lang="en-US" altLang="ja-JP" sz="783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2" name="テキスト ボックス 1"/>
          <p:cNvSpPr txBox="1"/>
          <p:nvPr/>
        </p:nvSpPr>
        <p:spPr>
          <a:xfrm>
            <a:off x="321817" y="581406"/>
            <a:ext cx="6408591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3200" dirty="0" smtClean="0">
                <a:solidFill>
                  <a:schemeClr val="accent6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「</a:t>
            </a:r>
            <a:r>
              <a:rPr lang="ja-JP" altLang="en-US" sz="3200" dirty="0">
                <a:solidFill>
                  <a:schemeClr val="accent6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その人</a:t>
            </a:r>
            <a:r>
              <a:rPr lang="ja-JP" altLang="en-US" sz="3200" dirty="0" smtClean="0">
                <a:solidFill>
                  <a:schemeClr val="accent6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らしさを大切に」</a:t>
            </a:r>
            <a:endParaRPr lang="en-US" altLang="ja-JP" sz="3200" dirty="0" smtClean="0">
              <a:solidFill>
                <a:schemeClr val="accent6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/>
            <a:r>
              <a:rPr lang="ja-JP" altLang="en-US" sz="3600" dirty="0" smtClean="0">
                <a:solidFill>
                  <a:schemeClr val="accent6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パーソン・センタード・ケアを学ぶ</a:t>
            </a:r>
            <a:endParaRPr lang="ja-JP" altLang="en-US" sz="3600" dirty="0">
              <a:solidFill>
                <a:schemeClr val="accent6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50" name="テキスト ボックス 49"/>
          <p:cNvSpPr txBox="1"/>
          <p:nvPr/>
        </p:nvSpPr>
        <p:spPr>
          <a:xfrm>
            <a:off x="0" y="8886993"/>
            <a:ext cx="6858000" cy="10440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20000"/>
                <a:lumOff val="80000"/>
              </a:schemeClr>
            </a:solidFill>
          </a:ln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ja-JP" altLang="en-US" sz="783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　</a:t>
            </a:r>
            <a:endParaRPr lang="en-US" altLang="ja-JP" sz="783" b="1" dirty="0" smtClean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 algn="ctr"/>
            <a:endParaRPr lang="en-US" altLang="ja-JP" sz="783" b="1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 algn="ctr"/>
            <a:r>
              <a:rPr lang="ja-JP" altLang="en-US" sz="1371" dirty="0" smtClean="0">
                <a:latin typeface="游ゴシック" panose="020B0400000000000000" pitchFamily="50" charset="-128"/>
                <a:ea typeface="游ゴシック" panose="020B0400000000000000" pitchFamily="50" charset="-128"/>
              </a:rPr>
              <a:t>豊島区 </a:t>
            </a:r>
            <a:r>
              <a:rPr lang="ja-JP" altLang="en-US" sz="137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高齢者福祉課 介護予防・認知症対策グループ</a:t>
            </a:r>
            <a:endParaRPr lang="en-US" altLang="ja-JP" sz="686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 algn="ctr"/>
            <a:r>
              <a:rPr lang="en-US" altLang="ja-JP" sz="1567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TEL:</a:t>
            </a:r>
            <a:r>
              <a:rPr lang="ja-JP" altLang="en-US" sz="1567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 </a:t>
            </a:r>
            <a:r>
              <a:rPr lang="en-US" altLang="ja-JP" sz="1567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03-4566-2433</a:t>
            </a:r>
            <a:r>
              <a:rPr lang="ja-JP" altLang="en-US" sz="1567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　</a:t>
            </a:r>
            <a:r>
              <a:rPr lang="en-US" altLang="ja-JP" sz="1567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FAX:</a:t>
            </a:r>
            <a:r>
              <a:rPr lang="ja-JP" altLang="en-US" sz="1567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 </a:t>
            </a:r>
            <a:r>
              <a:rPr lang="en-US" altLang="ja-JP" sz="1567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03-3980-5040</a:t>
            </a:r>
          </a:p>
          <a:p>
            <a:pPr algn="ctr"/>
            <a:r>
              <a:rPr lang="ja-JP" altLang="en-US" sz="783" dirty="0" smtClean="0">
                <a:latin typeface="游ゴシック" panose="020B0400000000000000" pitchFamily="50" charset="-128"/>
                <a:ea typeface="游ゴシック" panose="020B0400000000000000" pitchFamily="50" charset="-128"/>
              </a:rPr>
              <a:t>　</a:t>
            </a:r>
            <a:endParaRPr lang="en-US" altLang="ja-JP" sz="783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-49015" y="106753"/>
            <a:ext cx="4178297" cy="4832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127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令和</a:t>
            </a:r>
            <a:r>
              <a:rPr lang="ja-JP" altLang="en-US" sz="1270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６年度 豊島区 認知症サポータースキルアップ講座</a:t>
            </a:r>
            <a:endParaRPr lang="en-US" altLang="ja-JP" sz="1270" dirty="0" smtClean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ctr"/>
            <a:endParaRPr lang="en-US" altLang="ja-JP" sz="127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43" name="テキスト ボックス 42"/>
          <p:cNvSpPr txBox="1"/>
          <p:nvPr/>
        </p:nvSpPr>
        <p:spPr>
          <a:xfrm>
            <a:off x="215012" y="4135943"/>
            <a:ext cx="6858000" cy="5390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000" b="1" dirty="0" smtClean="0">
                <a:solidFill>
                  <a:schemeClr val="bg2">
                    <a:lumMod val="25000"/>
                  </a:schemeClr>
                </a:solidFill>
                <a:latin typeface="+mn-ea"/>
              </a:rPr>
              <a:t>日　程：</a:t>
            </a:r>
            <a:r>
              <a:rPr lang="ja-JP" altLang="en-US" dirty="0" smtClean="0">
                <a:solidFill>
                  <a:schemeClr val="bg2">
                    <a:lumMod val="25000"/>
                  </a:schemeClr>
                </a:solidFill>
                <a:latin typeface="+mn-ea"/>
              </a:rPr>
              <a:t>令和 </a:t>
            </a:r>
            <a:r>
              <a:rPr lang="ja-JP" altLang="en-US" dirty="0">
                <a:latin typeface="+mn-ea"/>
              </a:rPr>
              <a:t>７</a:t>
            </a:r>
            <a:r>
              <a:rPr lang="ja-JP" altLang="en-US" dirty="0" smtClean="0">
                <a:solidFill>
                  <a:schemeClr val="bg2">
                    <a:lumMod val="25000"/>
                  </a:schemeClr>
                </a:solidFill>
                <a:latin typeface="+mn-ea"/>
              </a:rPr>
              <a:t>年</a:t>
            </a:r>
            <a:r>
              <a:rPr lang="ja-JP" altLang="en-US" b="1" dirty="0" smtClean="0">
                <a:solidFill>
                  <a:schemeClr val="bg2">
                    <a:lumMod val="25000"/>
                  </a:schemeClr>
                </a:solidFill>
                <a:latin typeface="+mn-ea"/>
              </a:rPr>
              <a:t> </a:t>
            </a:r>
            <a:r>
              <a:rPr lang="en-US" altLang="ja-JP" sz="2903" b="1" dirty="0" smtClean="0">
                <a:latin typeface="+mn-ea"/>
              </a:rPr>
              <a:t>12</a:t>
            </a:r>
            <a:r>
              <a:rPr lang="ja-JP" altLang="en-US" b="1" dirty="0" smtClean="0">
                <a:latin typeface="+mn-ea"/>
              </a:rPr>
              <a:t>月</a:t>
            </a:r>
            <a:r>
              <a:rPr lang="en-US" altLang="ja-JP" sz="2903" b="1" dirty="0" smtClean="0">
                <a:latin typeface="+mn-ea"/>
              </a:rPr>
              <a:t>16</a:t>
            </a:r>
            <a:r>
              <a:rPr lang="ja-JP" altLang="en-US" b="1" dirty="0" smtClean="0">
                <a:latin typeface="+mn-ea"/>
              </a:rPr>
              <a:t>日</a:t>
            </a:r>
            <a:r>
              <a:rPr lang="ja-JP" altLang="en-US" sz="1814" b="1" dirty="0" smtClean="0">
                <a:latin typeface="+mn-ea"/>
              </a:rPr>
              <a:t> </a:t>
            </a:r>
            <a:r>
              <a:rPr lang="en-US" altLang="ja-JP" sz="2177" b="1" dirty="0" smtClean="0">
                <a:solidFill>
                  <a:schemeClr val="bg2">
                    <a:lumMod val="25000"/>
                  </a:schemeClr>
                </a:solidFill>
                <a:latin typeface="+mn-ea"/>
              </a:rPr>
              <a:t>(</a:t>
            </a:r>
            <a:r>
              <a:rPr lang="ja-JP" altLang="en-US" sz="2177" b="1" dirty="0" smtClean="0">
                <a:solidFill>
                  <a:schemeClr val="bg2">
                    <a:lumMod val="25000"/>
                  </a:schemeClr>
                </a:solidFill>
                <a:latin typeface="+mn-ea"/>
              </a:rPr>
              <a:t>火</a:t>
            </a:r>
            <a:r>
              <a:rPr lang="en-US" altLang="ja-JP" sz="2177" b="1" dirty="0" smtClean="0">
                <a:solidFill>
                  <a:schemeClr val="bg2">
                    <a:lumMod val="25000"/>
                  </a:schemeClr>
                </a:solidFill>
                <a:latin typeface="+mn-ea"/>
              </a:rPr>
              <a:t>)</a:t>
            </a:r>
            <a:r>
              <a:rPr lang="ja-JP" altLang="en-US" sz="1600" b="1" dirty="0" smtClean="0">
                <a:solidFill>
                  <a:schemeClr val="bg2">
                    <a:lumMod val="25000"/>
                  </a:schemeClr>
                </a:solidFill>
                <a:latin typeface="+mn-ea"/>
              </a:rPr>
              <a:t> 　１４時～１６時</a:t>
            </a:r>
            <a:endParaRPr lang="en-US" altLang="ja-JP" sz="1600" b="1" dirty="0" smtClean="0">
              <a:solidFill>
                <a:schemeClr val="bg2">
                  <a:lumMod val="25000"/>
                </a:schemeClr>
              </a:solidFill>
              <a:latin typeface="+mn-ea"/>
            </a:endParaRPr>
          </a:p>
        </p:txBody>
      </p:sp>
      <p:sp>
        <p:nvSpPr>
          <p:cNvPr id="27" name="テキスト ボックス 26"/>
          <p:cNvSpPr txBox="1"/>
          <p:nvPr/>
        </p:nvSpPr>
        <p:spPr>
          <a:xfrm>
            <a:off x="215012" y="4749045"/>
            <a:ext cx="650139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000" b="1" dirty="0" smtClean="0">
                <a:latin typeface="游ゴシック" panose="020B0400000000000000" pitchFamily="50" charset="-128"/>
                <a:ea typeface="游ゴシック" panose="020B0400000000000000" pitchFamily="50" charset="-128"/>
              </a:rPr>
              <a:t>会　場：</a:t>
            </a:r>
            <a:r>
              <a:rPr lang="en-US" altLang="ja-JP" sz="2400" dirty="0" smtClean="0">
                <a:latin typeface="游ゴシック" panose="020B0400000000000000" pitchFamily="50" charset="-128"/>
                <a:ea typeface="游ゴシック" panose="020B0400000000000000" pitchFamily="50" charset="-128"/>
              </a:rPr>
              <a:t>IKE</a:t>
            </a:r>
            <a:r>
              <a:rPr lang="ja-JP" altLang="en-US" sz="2400" dirty="0" smtClean="0">
                <a:latin typeface="游ゴシック" panose="020B0400000000000000" pitchFamily="50" charset="-128"/>
                <a:ea typeface="游ゴシック" panose="020B0400000000000000" pitchFamily="50" charset="-128"/>
              </a:rPr>
              <a:t>・</a:t>
            </a:r>
            <a:r>
              <a:rPr lang="en-US" altLang="ja-JP" sz="2400" dirty="0" smtClean="0">
                <a:latin typeface="游ゴシック" panose="020B0400000000000000" pitchFamily="50" charset="-128"/>
                <a:ea typeface="游ゴシック" panose="020B0400000000000000" pitchFamily="50" charset="-128"/>
              </a:rPr>
              <a:t>Biz</a:t>
            </a:r>
            <a:r>
              <a:rPr lang="ja-JP" altLang="en-US" sz="2400" dirty="0" smtClean="0">
                <a:latin typeface="游ゴシック" panose="020B0400000000000000" pitchFamily="50" charset="-128"/>
                <a:ea typeface="游ゴシック" panose="020B0400000000000000" pitchFamily="50" charset="-128"/>
              </a:rPr>
              <a:t> としま産業振興プラザ</a:t>
            </a:r>
            <a:r>
              <a:rPr lang="en-US" altLang="ja-JP" sz="2400" dirty="0" smtClean="0">
                <a:latin typeface="游ゴシック" panose="020B0400000000000000" pitchFamily="50" charset="-128"/>
                <a:ea typeface="游ゴシック" panose="020B0400000000000000" pitchFamily="50" charset="-128"/>
              </a:rPr>
              <a:t/>
            </a:r>
            <a:br>
              <a:rPr lang="en-US" altLang="ja-JP" sz="2400" dirty="0" smtClean="0">
                <a:latin typeface="游ゴシック" panose="020B0400000000000000" pitchFamily="50" charset="-128"/>
                <a:ea typeface="游ゴシック" panose="020B0400000000000000" pitchFamily="50" charset="-128"/>
              </a:rPr>
            </a:br>
            <a:r>
              <a:rPr lang="ja-JP" altLang="en-US" sz="24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 </a:t>
            </a:r>
            <a:r>
              <a:rPr lang="ja-JP" altLang="en-US" sz="2400" dirty="0" smtClean="0">
                <a:latin typeface="游ゴシック" panose="020B0400000000000000" pitchFamily="50" charset="-128"/>
                <a:ea typeface="游ゴシック" panose="020B0400000000000000" pitchFamily="50" charset="-128"/>
              </a:rPr>
              <a:t>　　　</a:t>
            </a:r>
            <a:r>
              <a:rPr lang="en-US" altLang="ja-JP" sz="2400" dirty="0" smtClean="0"/>
              <a:t>6</a:t>
            </a:r>
            <a:r>
              <a:rPr lang="ja-JP" altLang="ja-JP" sz="2400" dirty="0" smtClean="0"/>
              <a:t>階</a:t>
            </a:r>
            <a:r>
              <a:rPr lang="ja-JP" altLang="en-US" sz="2400" dirty="0" smtClean="0"/>
              <a:t> </a:t>
            </a:r>
            <a:r>
              <a:rPr lang="ja-JP" altLang="ja-JP" sz="2400" dirty="0" smtClean="0"/>
              <a:t>多目的</a:t>
            </a:r>
            <a:r>
              <a:rPr lang="ja-JP" altLang="ja-JP" sz="2400" dirty="0"/>
              <a:t>ホール</a:t>
            </a:r>
            <a:r>
              <a:rPr lang="en-US" altLang="ja-JP" sz="2400" dirty="0"/>
              <a:t> </a:t>
            </a:r>
            <a:r>
              <a:rPr lang="en-US" altLang="ja-JP" dirty="0"/>
              <a:t>(</a:t>
            </a:r>
            <a:r>
              <a:rPr lang="ja-JP" altLang="ja-JP" dirty="0"/>
              <a:t>西池袋</a:t>
            </a:r>
            <a:r>
              <a:rPr lang="en-US" altLang="ja-JP" dirty="0"/>
              <a:t>2-37-4)</a:t>
            </a:r>
            <a:endParaRPr lang="en-US" altLang="ja-JP" dirty="0" smtClean="0">
              <a:solidFill>
                <a:schemeClr val="bg2">
                  <a:lumMod val="25000"/>
                </a:schemeClr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28" name="テキスト ボックス 27"/>
          <p:cNvSpPr txBox="1"/>
          <p:nvPr/>
        </p:nvSpPr>
        <p:spPr>
          <a:xfrm>
            <a:off x="215012" y="5654086"/>
            <a:ext cx="6429281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000" b="1" dirty="0" smtClean="0">
                <a:latin typeface="游ゴシック" panose="020B0400000000000000" pitchFamily="50" charset="-128"/>
                <a:ea typeface="游ゴシック" panose="020B0400000000000000" pitchFamily="50" charset="-128"/>
              </a:rPr>
              <a:t>対　象：</a:t>
            </a:r>
            <a:r>
              <a:rPr lang="ja-JP" altLang="en-US" sz="2000" b="1" u="sng" dirty="0" smtClean="0">
                <a:solidFill>
                  <a:schemeClr val="accent2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認知症</a:t>
            </a:r>
            <a:r>
              <a:rPr lang="ja-JP" altLang="en-US" sz="2000" b="1" u="sng" dirty="0">
                <a:solidFill>
                  <a:schemeClr val="accent2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サポーター養成</a:t>
            </a:r>
            <a:r>
              <a:rPr lang="ja-JP" altLang="en-US" sz="2000" b="1" u="sng" dirty="0" smtClean="0">
                <a:solidFill>
                  <a:schemeClr val="accent2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講座 修了者</a:t>
            </a:r>
            <a:endParaRPr lang="en-US" altLang="ja-JP" sz="2000" u="sng" dirty="0" smtClean="0">
              <a:solidFill>
                <a:schemeClr val="accent2"/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r>
              <a:rPr lang="ja-JP" altLang="en-US" sz="1200" dirty="0" smtClean="0">
                <a:latin typeface="游ゴシック" panose="020B0400000000000000" pitchFamily="50" charset="-128"/>
                <a:ea typeface="游ゴシック" panose="020B0400000000000000" pitchFamily="50" charset="-128"/>
              </a:rPr>
              <a:t> 　　　　　　 </a:t>
            </a:r>
            <a:r>
              <a:rPr lang="en-US" altLang="ja-JP" sz="1200" dirty="0" smtClean="0">
                <a:latin typeface="游ゴシック" panose="020B0400000000000000" pitchFamily="50" charset="-128"/>
                <a:ea typeface="游ゴシック" panose="020B0400000000000000" pitchFamily="50" charset="-128"/>
              </a:rPr>
              <a:t>(</a:t>
            </a:r>
            <a:r>
              <a:rPr lang="ja-JP" altLang="en-US" sz="1200" dirty="0" smtClean="0">
                <a:latin typeface="游ゴシック" panose="020B0400000000000000" pitchFamily="50" charset="-128"/>
                <a:ea typeface="游ゴシック" panose="020B0400000000000000" pitchFamily="50" charset="-128"/>
              </a:rPr>
              <a:t>オレンジリング・認知症サポーターカード どちらかお持ち</a:t>
            </a:r>
            <a:r>
              <a:rPr lang="ja-JP" altLang="en-US" sz="12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の</a:t>
            </a:r>
            <a:r>
              <a:rPr lang="ja-JP" altLang="en-US" sz="1200" dirty="0" smtClean="0">
                <a:latin typeface="游ゴシック" panose="020B0400000000000000" pitchFamily="50" charset="-128"/>
                <a:ea typeface="游ゴシック" panose="020B0400000000000000" pitchFamily="50" charset="-128"/>
              </a:rPr>
              <a:t>方</a:t>
            </a:r>
            <a:r>
              <a:rPr lang="en-US" altLang="ja-JP" sz="1200" dirty="0" smtClean="0">
                <a:latin typeface="游ゴシック" panose="020B0400000000000000" pitchFamily="50" charset="-128"/>
                <a:ea typeface="游ゴシック" panose="020B0400000000000000" pitchFamily="50" charset="-128"/>
              </a:rPr>
              <a:t>)</a:t>
            </a:r>
            <a:r>
              <a:rPr lang="ja-JP" altLang="en-US" sz="1400" dirty="0" smtClean="0">
                <a:latin typeface="游ゴシック" panose="020B0400000000000000" pitchFamily="50" charset="-128"/>
                <a:ea typeface="游ゴシック" panose="020B0400000000000000" pitchFamily="50" charset="-128"/>
              </a:rPr>
              <a:t>　　　　</a:t>
            </a:r>
            <a:r>
              <a:rPr lang="ja-JP" altLang="en-US" sz="14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 </a:t>
            </a:r>
            <a:r>
              <a:rPr lang="ja-JP" altLang="en-US" sz="1400" dirty="0" smtClean="0">
                <a:latin typeface="游ゴシック" panose="020B0400000000000000" pitchFamily="50" charset="-128"/>
                <a:ea typeface="游ゴシック" panose="020B0400000000000000" pitchFamily="50" charset="-128"/>
              </a:rPr>
              <a:t> </a:t>
            </a:r>
            <a:endParaRPr kumimoji="1" lang="ja-JP" altLang="en-US" sz="1400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33" name="テキスト ボックス 32"/>
          <p:cNvSpPr txBox="1"/>
          <p:nvPr/>
        </p:nvSpPr>
        <p:spPr>
          <a:xfrm>
            <a:off x="239086" y="6343683"/>
            <a:ext cx="322969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000" b="1" dirty="0" smtClean="0">
                <a:latin typeface="游ゴシック" panose="020B0400000000000000" pitchFamily="50" charset="-128"/>
                <a:ea typeface="游ゴシック" panose="020B0400000000000000" pitchFamily="50" charset="-128"/>
              </a:rPr>
              <a:t>定　員：</a:t>
            </a:r>
            <a:r>
              <a:rPr lang="en-US" altLang="ja-JP" sz="2000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40</a:t>
            </a:r>
            <a:r>
              <a:rPr lang="ja-JP" altLang="en-US" sz="2000" b="1" dirty="0" smtClean="0">
                <a:latin typeface="游ゴシック" panose="020B0400000000000000" pitchFamily="50" charset="-128"/>
                <a:ea typeface="游ゴシック" panose="020B0400000000000000" pitchFamily="50" charset="-128"/>
              </a:rPr>
              <a:t>名</a:t>
            </a:r>
            <a:endParaRPr kumimoji="1" lang="ja-JP" altLang="en-US" sz="1400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37" name="テキスト ボックス 36"/>
          <p:cNvSpPr txBox="1"/>
          <p:nvPr/>
        </p:nvSpPr>
        <p:spPr>
          <a:xfrm>
            <a:off x="2088226" y="9550190"/>
            <a:ext cx="282844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400" dirty="0" smtClean="0">
                <a:latin typeface="游ゴシック" panose="020B0400000000000000" pitchFamily="50" charset="-128"/>
                <a:ea typeface="游ゴシック" panose="020B0400000000000000" pitchFamily="50" charset="-128"/>
              </a:rPr>
              <a:t>11</a:t>
            </a:r>
            <a:r>
              <a:rPr lang="ja-JP" altLang="en-US" sz="1400" dirty="0" smtClean="0">
                <a:latin typeface="游ゴシック" panose="020B0400000000000000" pitchFamily="50" charset="-128"/>
                <a:ea typeface="游ゴシック" panose="020B0400000000000000" pitchFamily="50" charset="-128"/>
              </a:rPr>
              <a:t>月</a:t>
            </a:r>
            <a:r>
              <a:rPr lang="en-US" altLang="ja-JP" sz="1400" dirty="0" smtClean="0">
                <a:latin typeface="游ゴシック" panose="020B0400000000000000" pitchFamily="50" charset="-128"/>
                <a:ea typeface="游ゴシック" panose="020B0400000000000000" pitchFamily="50" charset="-128"/>
              </a:rPr>
              <a:t>14</a:t>
            </a:r>
            <a:r>
              <a:rPr lang="ja-JP" altLang="en-US" sz="1400" dirty="0" smtClean="0">
                <a:latin typeface="游ゴシック" panose="020B0400000000000000" pitchFamily="50" charset="-128"/>
                <a:ea typeface="游ゴシック" panose="020B0400000000000000" pitchFamily="50" charset="-128"/>
              </a:rPr>
              <a:t>日より受付開始 </a:t>
            </a:r>
            <a:r>
              <a:rPr lang="en-US" altLang="ja-JP" sz="1400" dirty="0" smtClean="0">
                <a:latin typeface="游ゴシック" panose="020B0400000000000000" pitchFamily="50" charset="-128"/>
                <a:ea typeface="游ゴシック" panose="020B0400000000000000" pitchFamily="50" charset="-128"/>
              </a:rPr>
              <a:t>※</a:t>
            </a:r>
            <a:r>
              <a:rPr lang="ja-JP" altLang="en-US" sz="1400" dirty="0" smtClean="0">
                <a:latin typeface="游ゴシック" panose="020B0400000000000000" pitchFamily="50" charset="-128"/>
                <a:ea typeface="游ゴシック" panose="020B0400000000000000" pitchFamily="50" charset="-128"/>
              </a:rPr>
              <a:t>先着順</a:t>
            </a:r>
            <a:endParaRPr kumimoji="1" lang="ja-JP" altLang="en-US" sz="1400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grpSp>
        <p:nvGrpSpPr>
          <p:cNvPr id="21" name="グループ化 20"/>
          <p:cNvGrpSpPr/>
          <p:nvPr/>
        </p:nvGrpSpPr>
        <p:grpSpPr>
          <a:xfrm>
            <a:off x="1226819" y="1825407"/>
            <a:ext cx="5524381" cy="1650121"/>
            <a:chOff x="899160" y="1637001"/>
            <a:chExt cx="5279819" cy="1650121"/>
          </a:xfrm>
        </p:grpSpPr>
        <p:grpSp>
          <p:nvGrpSpPr>
            <p:cNvPr id="6" name="グループ化 5"/>
            <p:cNvGrpSpPr/>
            <p:nvPr/>
          </p:nvGrpSpPr>
          <p:grpSpPr>
            <a:xfrm>
              <a:off x="899160" y="1637001"/>
              <a:ext cx="5279819" cy="1650121"/>
              <a:chOff x="899160" y="1637001"/>
              <a:chExt cx="5279819" cy="1650121"/>
            </a:xfrm>
          </p:grpSpPr>
          <p:sp>
            <p:nvSpPr>
              <p:cNvPr id="3" name="正方形/長方形 2"/>
              <p:cNvSpPr/>
              <p:nvPr/>
            </p:nvSpPr>
            <p:spPr>
              <a:xfrm>
                <a:off x="899160" y="1637001"/>
                <a:ext cx="5279819" cy="1650121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40" name="テキスト ボックス 39"/>
              <p:cNvSpPr txBox="1"/>
              <p:nvPr/>
            </p:nvSpPr>
            <p:spPr>
              <a:xfrm>
                <a:off x="1023894" y="1659704"/>
                <a:ext cx="5127567" cy="141449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130000"/>
                  </a:lnSpc>
                </a:pPr>
                <a:r>
                  <a:rPr lang="ja-JP" altLang="en-US" sz="1452" dirty="0" smtClean="0">
                    <a:latin typeface="BIZ UDゴシック" panose="020B0400000000000000" pitchFamily="49" charset="-128"/>
                    <a:ea typeface="BIZ UDゴシック" panose="020B0400000000000000" pitchFamily="49" charset="-128"/>
                  </a:rPr>
                  <a:t>　その</a:t>
                </a:r>
                <a:r>
                  <a:rPr lang="ja-JP" altLang="en-US" sz="1452" dirty="0">
                    <a:latin typeface="BIZ UDゴシック" panose="020B0400000000000000" pitchFamily="49" charset="-128"/>
                    <a:ea typeface="BIZ UDゴシック" panose="020B0400000000000000" pitchFamily="49" charset="-128"/>
                  </a:rPr>
                  <a:t>人の気持ちや背景を尊重して支え合う 「パーソン・センタード</a:t>
                </a:r>
                <a:r>
                  <a:rPr lang="ja-JP" altLang="en-US" sz="1452" dirty="0" smtClean="0">
                    <a:latin typeface="BIZ UDゴシック" panose="020B0400000000000000" pitchFamily="49" charset="-128"/>
                    <a:ea typeface="BIZ UDゴシック" panose="020B0400000000000000" pitchFamily="49" charset="-128"/>
                  </a:rPr>
                  <a:t>・ケア</a:t>
                </a:r>
                <a:r>
                  <a:rPr lang="ja-JP" altLang="en-US" sz="1452" dirty="0">
                    <a:latin typeface="BIZ UDゴシック" panose="020B0400000000000000" pitchFamily="49" charset="-128"/>
                    <a:ea typeface="BIZ UDゴシック" panose="020B0400000000000000" pitchFamily="49" charset="-128"/>
                  </a:rPr>
                  <a:t>」という考え方から、より深く認知症の人への対応方法を</a:t>
                </a:r>
                <a:r>
                  <a:rPr lang="ja-JP" altLang="en-US" sz="1452" dirty="0" smtClean="0">
                    <a:latin typeface="BIZ UDゴシック" panose="020B0400000000000000" pitchFamily="49" charset="-128"/>
                    <a:ea typeface="BIZ UDゴシック" panose="020B0400000000000000" pitchFamily="49" charset="-128"/>
                  </a:rPr>
                  <a:t>学ぶ講座です</a:t>
                </a:r>
                <a:endParaRPr lang="en-US" altLang="ja-JP" sz="1452" dirty="0" smtClean="0">
                  <a:latin typeface="BIZ UDゴシック" panose="020B0400000000000000" pitchFamily="49" charset="-128"/>
                  <a:ea typeface="BIZ UDゴシック" panose="020B0400000000000000" pitchFamily="49" charset="-128"/>
                </a:endParaRPr>
              </a:p>
              <a:p>
                <a:pPr>
                  <a:lnSpc>
                    <a:spcPct val="130000"/>
                  </a:lnSpc>
                </a:pPr>
                <a:r>
                  <a:rPr lang="ja-JP" altLang="en-US" sz="800" dirty="0" smtClean="0">
                    <a:latin typeface="BIZ UDゴシック" panose="020B0400000000000000" pitchFamily="49" charset="-128"/>
                    <a:ea typeface="BIZ UDゴシック" panose="020B0400000000000000" pitchFamily="49" charset="-128"/>
                  </a:rPr>
                  <a:t> </a:t>
                </a:r>
                <a:endParaRPr lang="ja-JP" altLang="en-US" sz="800" dirty="0">
                  <a:latin typeface="BIZ UDゴシック" panose="020B0400000000000000" pitchFamily="49" charset="-128"/>
                  <a:ea typeface="BIZ UDゴシック" panose="020B0400000000000000" pitchFamily="49" charset="-128"/>
                </a:endParaRPr>
              </a:p>
              <a:p>
                <a:pPr>
                  <a:lnSpc>
                    <a:spcPct val="130000"/>
                  </a:lnSpc>
                </a:pPr>
                <a:r>
                  <a:rPr lang="ja-JP" altLang="en-US" sz="1452" dirty="0" smtClean="0">
                    <a:latin typeface="BIZ UDゴシック" panose="020B0400000000000000" pitchFamily="49" charset="-128"/>
                    <a:ea typeface="BIZ UDゴシック" panose="020B0400000000000000" pitchFamily="49" charset="-128"/>
                  </a:rPr>
                  <a:t>講座</a:t>
                </a:r>
                <a:r>
                  <a:rPr lang="ja-JP" altLang="en-US" sz="1452" dirty="0">
                    <a:latin typeface="BIZ UDゴシック" panose="020B0400000000000000" pitchFamily="49" charset="-128"/>
                    <a:ea typeface="BIZ UDゴシック" panose="020B0400000000000000" pitchFamily="49" charset="-128"/>
                  </a:rPr>
                  <a:t>終了後</a:t>
                </a:r>
                <a:r>
                  <a:rPr lang="ja-JP" altLang="en-US" sz="1452" dirty="0" smtClean="0">
                    <a:latin typeface="BIZ UDゴシック" panose="020B0400000000000000" pitchFamily="49" charset="-128"/>
                    <a:ea typeface="BIZ UDゴシック" panose="020B0400000000000000" pitchFamily="49" charset="-128"/>
                  </a:rPr>
                  <a:t>、</a:t>
                </a:r>
                <a:r>
                  <a:rPr lang="ja-JP" altLang="en-US" sz="1452" b="1" dirty="0" smtClean="0">
                    <a:latin typeface="BIZ UDゴシック" panose="020B0400000000000000" pitchFamily="49" charset="-128"/>
                    <a:ea typeface="BIZ UDゴシック" panose="020B0400000000000000" pitchFamily="49" charset="-128"/>
                  </a:rPr>
                  <a:t>チームオレンジ</a:t>
                </a:r>
                <a:r>
                  <a:rPr lang="ja-JP" altLang="en-US" sz="1452" b="1" dirty="0">
                    <a:latin typeface="BIZ UDゴシック" panose="020B0400000000000000" pitchFamily="49" charset="-128"/>
                    <a:ea typeface="BIZ UDゴシック" panose="020B0400000000000000" pitchFamily="49" charset="-128"/>
                  </a:rPr>
                  <a:t>の活動参加登録</a:t>
                </a:r>
                <a:r>
                  <a:rPr lang="ja-JP" altLang="en-US" sz="1452" dirty="0" smtClean="0">
                    <a:latin typeface="BIZ UDゴシック" panose="020B0400000000000000" pitchFamily="49" charset="-128"/>
                    <a:ea typeface="BIZ UDゴシック" panose="020B0400000000000000" pitchFamily="49" charset="-128"/>
                  </a:rPr>
                  <a:t>をご案内します</a:t>
                </a:r>
                <a:endParaRPr lang="en-US" altLang="ja-JP" sz="1452" dirty="0" smtClean="0">
                  <a:latin typeface="BIZ UDゴシック" panose="020B0400000000000000" pitchFamily="49" charset="-128"/>
                  <a:ea typeface="BIZ UDゴシック" panose="020B0400000000000000" pitchFamily="49" charset="-128"/>
                </a:endParaRPr>
              </a:p>
            </p:txBody>
          </p:sp>
        </p:grpSp>
        <p:sp>
          <p:nvSpPr>
            <p:cNvPr id="548" name="テキスト ボックス 547"/>
            <p:cNvSpPr txBox="1"/>
            <p:nvPr/>
          </p:nvSpPr>
          <p:spPr>
            <a:xfrm>
              <a:off x="3692912" y="2993201"/>
              <a:ext cx="2458550" cy="253916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>
                <a:defRPr/>
              </a:pPr>
              <a:r>
                <a:rPr lang="en-US" altLang="ja-JP" sz="1050" dirty="0" smtClean="0">
                  <a:latin typeface="游ゴシック" panose="020B0400000000000000" pitchFamily="50" charset="-128"/>
                  <a:ea typeface="游ゴシック" panose="020B0400000000000000" pitchFamily="50" charset="-128"/>
                </a:rPr>
                <a:t>※</a:t>
              </a:r>
              <a:r>
                <a:rPr lang="ja-JP" altLang="en-US" sz="1050" dirty="0" smtClean="0">
                  <a:latin typeface="游ゴシック" panose="020B0400000000000000" pitchFamily="50" charset="-128"/>
                  <a:ea typeface="游ゴシック" panose="020B0400000000000000" pitchFamily="50" charset="-128"/>
                </a:rPr>
                <a:t>チームオレンジについては裏面参照</a:t>
              </a:r>
              <a:endParaRPr lang="en-US" altLang="ja-JP" sz="1050" dirty="0">
                <a:latin typeface="游ゴシック" panose="020B0400000000000000" pitchFamily="50" charset="-128"/>
                <a:ea typeface="游ゴシック" panose="020B0400000000000000" pitchFamily="50" charset="-128"/>
              </a:endParaRPr>
            </a:p>
          </p:txBody>
        </p:sp>
      </p:grpSp>
      <p:sp>
        <p:nvSpPr>
          <p:cNvPr id="34" name="テキスト ボックス 33"/>
          <p:cNvSpPr txBox="1"/>
          <p:nvPr/>
        </p:nvSpPr>
        <p:spPr>
          <a:xfrm>
            <a:off x="239086" y="6817836"/>
            <a:ext cx="271915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000" b="1" dirty="0" smtClean="0">
                <a:latin typeface="游ゴシック" panose="020B0400000000000000" pitchFamily="50" charset="-128"/>
                <a:ea typeface="游ゴシック" panose="020B0400000000000000" pitchFamily="50" charset="-128"/>
              </a:rPr>
              <a:t>参加費：無料</a:t>
            </a:r>
            <a:endParaRPr kumimoji="1" lang="ja-JP" altLang="en-US" sz="1400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grpSp>
        <p:nvGrpSpPr>
          <p:cNvPr id="14" name="グループ化 13"/>
          <p:cNvGrpSpPr/>
          <p:nvPr/>
        </p:nvGrpSpPr>
        <p:grpSpPr>
          <a:xfrm>
            <a:off x="157003" y="7517754"/>
            <a:ext cx="6559402" cy="756000"/>
            <a:chOff x="171006" y="7017584"/>
            <a:chExt cx="6559402" cy="756000"/>
          </a:xfrm>
        </p:grpSpPr>
        <p:sp>
          <p:nvSpPr>
            <p:cNvPr id="35" name="テキスト ボックス 34"/>
            <p:cNvSpPr txBox="1"/>
            <p:nvPr/>
          </p:nvSpPr>
          <p:spPr>
            <a:xfrm>
              <a:off x="171006" y="7017584"/>
              <a:ext cx="6559402" cy="7560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6"/>
              </a:solidFill>
            </a:ln>
          </p:spPr>
          <p:txBody>
            <a:bodyPr wrap="square" rtlCol="0">
              <a:spAutoFit/>
            </a:bodyPr>
            <a:lstStyle/>
            <a:p>
              <a:endParaRPr lang="en-US" altLang="ja-JP" sz="1600" dirty="0">
                <a:latin typeface="游ゴシック" panose="020B0400000000000000" pitchFamily="50" charset="-128"/>
              </a:endParaRPr>
            </a:p>
          </p:txBody>
        </p:sp>
        <p:pic>
          <p:nvPicPr>
            <p:cNvPr id="32" name="図 31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060895" y="7081103"/>
              <a:ext cx="605789" cy="609358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38" name="テキスト ボックス 37"/>
            <p:cNvSpPr txBox="1"/>
            <p:nvPr/>
          </p:nvSpPr>
          <p:spPr>
            <a:xfrm>
              <a:off x="171006" y="7137925"/>
              <a:ext cx="6007973" cy="584775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ja-JP" altLang="en-US" sz="1600" dirty="0">
                  <a:latin typeface="游ゴシック" panose="020B0400000000000000" pitchFamily="50" charset="-128"/>
                </a:rPr>
                <a:t>受講者には、認知症の人を地域で支えるパートナーの印である</a:t>
              </a:r>
              <a:endParaRPr lang="en-US" altLang="ja-JP" sz="1600" dirty="0">
                <a:latin typeface="游ゴシック" panose="020B0400000000000000" pitchFamily="50" charset="-128"/>
              </a:endParaRPr>
            </a:p>
            <a:p>
              <a:r>
                <a:rPr lang="ja-JP" altLang="en-US" sz="1600" b="1" dirty="0">
                  <a:solidFill>
                    <a:schemeClr val="accent2"/>
                  </a:solidFill>
                  <a:latin typeface="游ゴシック" panose="020B0400000000000000" pitchFamily="50" charset="-128"/>
                </a:rPr>
                <a:t>「オレンジバッジ」</a:t>
              </a:r>
              <a:r>
                <a:rPr lang="ja-JP" altLang="en-US" sz="1600" dirty="0">
                  <a:latin typeface="游ゴシック" panose="020B0400000000000000" pitchFamily="50" charset="-128"/>
                </a:rPr>
                <a:t>を差し上げます。</a:t>
              </a:r>
              <a:endParaRPr lang="en-US" altLang="ja-JP" sz="1600" dirty="0">
                <a:latin typeface="游ゴシック" panose="020B0400000000000000" pitchFamily="50" charset="-128"/>
              </a:endParaRPr>
            </a:p>
          </p:txBody>
        </p:sp>
      </p:grpSp>
      <p:pic>
        <p:nvPicPr>
          <p:cNvPr id="46" name="図 4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82015" y="205080"/>
            <a:ext cx="565922" cy="540293"/>
          </a:xfrm>
          <a:prstGeom prst="rect">
            <a:avLst/>
          </a:prstGeom>
        </p:spPr>
      </p:pic>
      <p:pic>
        <p:nvPicPr>
          <p:cNvPr id="4" name="図 3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8883" b="36256"/>
          <a:stretch/>
        </p:blipFill>
        <p:spPr>
          <a:xfrm>
            <a:off x="157003" y="1991266"/>
            <a:ext cx="1182042" cy="1232834"/>
          </a:xfrm>
          <a:prstGeom prst="rect">
            <a:avLst/>
          </a:prstGeom>
        </p:spPr>
      </p:pic>
      <p:sp>
        <p:nvSpPr>
          <p:cNvPr id="39" name="角丸四角形 38"/>
          <p:cNvSpPr/>
          <p:nvPr/>
        </p:nvSpPr>
        <p:spPr>
          <a:xfrm>
            <a:off x="192432" y="3499827"/>
            <a:ext cx="1347088" cy="536114"/>
          </a:xfrm>
          <a:prstGeom prst="roundRect">
            <a:avLst/>
          </a:prstGeom>
          <a:solidFill>
            <a:schemeClr val="bg1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2000" b="1" dirty="0" smtClean="0">
                <a:solidFill>
                  <a:schemeClr val="tx1"/>
                </a:solidFill>
                <a:latin typeface="+mn-ea"/>
              </a:rPr>
              <a:t>講　師：</a:t>
            </a:r>
            <a:endParaRPr lang="ja-JP" altLang="en-US" sz="1400" u="sng" dirty="0">
              <a:solidFill>
                <a:schemeClr val="tx1"/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26" name="角丸四角形 25"/>
          <p:cNvSpPr/>
          <p:nvPr/>
        </p:nvSpPr>
        <p:spPr>
          <a:xfrm>
            <a:off x="1226819" y="3531800"/>
            <a:ext cx="4974373" cy="536114"/>
          </a:xfrm>
          <a:prstGeom prst="roundRect">
            <a:avLst/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1400" u="sng" dirty="0" smtClean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NPO</a:t>
            </a:r>
            <a:r>
              <a:rPr lang="ja-JP" altLang="en-US" sz="1400" u="sng" dirty="0" smtClean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法人 パーソン・センタード・ケアを考える会</a:t>
            </a:r>
            <a:endParaRPr lang="en-US" altLang="ja-JP" sz="1400" u="sng" dirty="0">
              <a:solidFill>
                <a:schemeClr val="tx1"/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r>
              <a:rPr lang="ja-JP" altLang="en-US" sz="2400" b="1" u="sng" dirty="0" smtClean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村田  康子</a:t>
            </a:r>
            <a:r>
              <a:rPr lang="ja-JP" altLang="en-US" sz="1400" u="sng" dirty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 </a:t>
            </a:r>
            <a:r>
              <a:rPr lang="ja-JP" altLang="en-US" sz="1400" u="sng" dirty="0" smtClean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 </a:t>
            </a:r>
            <a:r>
              <a:rPr lang="zh-CN" altLang="en-US" sz="1400" u="sng" dirty="0" smtClean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氏</a:t>
            </a:r>
            <a:endParaRPr lang="ja-JP" altLang="en-US" sz="1400" u="sng" dirty="0">
              <a:solidFill>
                <a:schemeClr val="tx1"/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pic>
        <p:nvPicPr>
          <p:cNvPr id="29" name="図 28"/>
          <p:cNvPicPr>
            <a:picLocks noChangeAspect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8834" b="20333"/>
          <a:stretch/>
        </p:blipFill>
        <p:spPr>
          <a:xfrm>
            <a:off x="5298386" y="5105698"/>
            <a:ext cx="1051400" cy="852802"/>
          </a:xfrm>
          <a:prstGeom prst="rect">
            <a:avLst/>
          </a:prstGeom>
          <a:effectLst>
            <a:softEdge rad="31750"/>
          </a:effectLst>
        </p:spPr>
      </p:pic>
    </p:spTree>
    <p:extLst>
      <p:ext uri="{BB962C8B-B14F-4D97-AF65-F5344CB8AC3E}">
        <p14:creationId xmlns:p14="http://schemas.microsoft.com/office/powerpoint/2010/main" val="41720271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上矢印吹き出し 12"/>
          <p:cNvSpPr/>
          <p:nvPr/>
        </p:nvSpPr>
        <p:spPr>
          <a:xfrm>
            <a:off x="654632" y="82336"/>
            <a:ext cx="5548737" cy="1731356"/>
          </a:xfrm>
          <a:prstGeom prst="upArrowCallout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spcFirstLastPara="0" vert="horz" wrap="square" lIns="87612" tIns="43806" rIns="87612" bIns="43806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ja-JP" altLang="en-US" sz="1725"/>
          </a:p>
        </p:txBody>
      </p:sp>
      <p:sp>
        <p:nvSpPr>
          <p:cNvPr id="14" name="テキスト ボックス 15"/>
          <p:cNvSpPr txBox="1"/>
          <p:nvPr/>
        </p:nvSpPr>
        <p:spPr>
          <a:xfrm>
            <a:off x="685195" y="1375729"/>
            <a:ext cx="5518174" cy="437963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87612" tIns="43806" rIns="87612" bIns="43806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916" kern="100" dirty="0">
                <a:latin typeface="HG丸ｺﾞｼｯｸM-PRO" panose="020F0600000000000000" pitchFamily="50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FAX</a:t>
            </a:r>
            <a:r>
              <a:rPr lang="ja-JP" altLang="en-US" sz="1916" kern="100" dirty="0">
                <a:ea typeface="HG丸ｺﾞｼｯｸM-PRO" panose="020F0600000000000000" pitchFamily="50" charset="-128"/>
                <a:cs typeface="Times New Roman" panose="02020603050405020304" pitchFamily="18" charset="0"/>
              </a:rPr>
              <a:t>：０３－３９８０－５０４０</a:t>
            </a:r>
            <a:endParaRPr lang="ja-JP" altLang="en-US" sz="1005" kern="100" dirty="0">
              <a:ea typeface="ＭＳ 明朝" panose="02020609040205080304" pitchFamily="17" charset="-128"/>
              <a:cs typeface="Times New Roman" panose="02020603050405020304" pitchFamily="18" charset="0"/>
            </a:endParaRPr>
          </a:p>
        </p:txBody>
      </p:sp>
      <p:sp>
        <p:nvSpPr>
          <p:cNvPr id="15" name="テキスト ボックス 16"/>
          <p:cNvSpPr txBox="1"/>
          <p:nvPr/>
        </p:nvSpPr>
        <p:spPr>
          <a:xfrm>
            <a:off x="651236" y="880828"/>
            <a:ext cx="5538550" cy="305465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87612" tIns="43806" rIns="87612" bIns="43806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ja-JP" altLang="en-US" sz="1246" dirty="0">
                <a:solidFill>
                  <a:srgbClr val="000000"/>
                </a:solidFill>
                <a:latin typeface="ＭＳ ゴシック" panose="020B0609070205080204" pitchFamily="49" charset="-128"/>
                <a:ea typeface="HG丸ｺﾞｼｯｸM-PRO" panose="020F0600000000000000" pitchFamily="50" charset="-128"/>
                <a:cs typeface="HG丸ｺﾞｼｯｸM-PRO" panose="020F0600000000000000" pitchFamily="50" charset="-128"/>
              </a:rPr>
              <a:t>豊島区高齢者福祉課介護予防・認知症対策グループ　</a:t>
            </a:r>
            <a:r>
              <a:rPr lang="ja-JP" altLang="en-US" sz="1246" dirty="0" smtClean="0">
                <a:solidFill>
                  <a:srgbClr val="000000"/>
                </a:solidFill>
                <a:latin typeface="ＭＳ ゴシック" panose="020B0609070205080204" pitchFamily="49" charset="-128"/>
                <a:ea typeface="HG丸ｺﾞｼｯｸM-PRO" panose="020F0600000000000000" pitchFamily="50" charset="-128"/>
                <a:cs typeface="HG丸ｺﾞｼｯｸM-PRO" panose="020F0600000000000000" pitchFamily="50" charset="-128"/>
              </a:rPr>
              <a:t>宛</a:t>
            </a:r>
            <a:endParaRPr lang="ja-JP" altLang="en-US" sz="1149" dirty="0">
              <a:solidFill>
                <a:srgbClr val="000000"/>
              </a:solidFill>
              <a:latin typeface="ＭＳ ゴシック" panose="020B0609070205080204" pitchFamily="49" charset="-128"/>
              <a:ea typeface="ＭＳ ゴシック" panose="020B0609070205080204" pitchFamily="49" charset="-128"/>
              <a:cs typeface="ＭＳ ゴシック" panose="020B0609070205080204" pitchFamily="49" charset="-128"/>
            </a:endParaRPr>
          </a:p>
        </p:txBody>
      </p:sp>
      <p:sp>
        <p:nvSpPr>
          <p:cNvPr id="11" name="正方形/長方形 10"/>
          <p:cNvSpPr/>
          <p:nvPr/>
        </p:nvSpPr>
        <p:spPr>
          <a:xfrm>
            <a:off x="71509" y="1862978"/>
            <a:ext cx="6714982" cy="31145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ja-JP" altLang="ja-JP" sz="2300" dirty="0">
                <a:latin typeface="ＭＳ ゴシック" panose="020B0609070205080204" pitchFamily="49" charset="-128"/>
                <a:ea typeface="HG丸ｺﾞｼｯｸM-PRO" panose="020F0600000000000000" pitchFamily="50" charset="-128"/>
                <a:cs typeface="ＭＳ ゴシック" panose="020B0609070205080204" pitchFamily="49" charset="-128"/>
              </a:rPr>
              <a:t>申込</a:t>
            </a:r>
            <a:r>
              <a:rPr lang="ja-JP" altLang="ja-JP" sz="2300" dirty="0" smtClean="0">
                <a:latin typeface="ＭＳ ゴシック" panose="020B0609070205080204" pitchFamily="49" charset="-128"/>
                <a:ea typeface="HG丸ｺﾞｼｯｸM-PRO" panose="020F0600000000000000" pitchFamily="50" charset="-128"/>
                <a:cs typeface="ＭＳ ゴシック" panose="020B0609070205080204" pitchFamily="49" charset="-128"/>
              </a:rPr>
              <a:t>用紙</a:t>
            </a:r>
            <a:endParaRPr lang="en-US" altLang="ja-JP" sz="2300" dirty="0" smtClean="0">
              <a:latin typeface="ＭＳ ゴシック" panose="020B0609070205080204" pitchFamily="49" charset="-128"/>
              <a:ea typeface="HG丸ｺﾞｼｯｸM-PRO" panose="020F0600000000000000" pitchFamily="50" charset="-128"/>
              <a:cs typeface="ＭＳ ゴシック" panose="020B0609070205080204" pitchFamily="49" charset="-128"/>
            </a:endParaRPr>
          </a:p>
          <a:p>
            <a:pPr algn="ctr"/>
            <a:r>
              <a:rPr lang="en-US" altLang="ja-JP" sz="2300" u="sng" dirty="0">
                <a:latin typeface="ＭＳ ゴシック" panose="020B0609070205080204" pitchFamily="49" charset="-128"/>
                <a:ea typeface="HG丸ｺﾞｼｯｸM-PRO" panose="020F0600000000000000" pitchFamily="50" charset="-128"/>
                <a:cs typeface="ＭＳ ゴシック" panose="020B0609070205080204" pitchFamily="49" charset="-128"/>
              </a:rPr>
              <a:t/>
            </a:r>
            <a:br>
              <a:rPr lang="en-US" altLang="ja-JP" sz="2300" u="sng" dirty="0">
                <a:latin typeface="ＭＳ ゴシック" panose="020B0609070205080204" pitchFamily="49" charset="-128"/>
                <a:ea typeface="HG丸ｺﾞｼｯｸM-PRO" panose="020F0600000000000000" pitchFamily="50" charset="-128"/>
                <a:cs typeface="ＭＳ ゴシック" panose="020B0609070205080204" pitchFamily="49" charset="-128"/>
              </a:rPr>
            </a:br>
            <a:endParaRPr lang="en-US" altLang="ja-JP" sz="2300" u="sng" dirty="0" smtClean="0">
              <a:latin typeface="ＭＳ ゴシック" panose="020B0609070205080204" pitchFamily="49" charset="-128"/>
              <a:ea typeface="HG丸ｺﾞｼｯｸM-PRO" panose="020F0600000000000000" pitchFamily="50" charset="-128"/>
              <a:cs typeface="ＭＳ ゴシック" panose="020B0609070205080204" pitchFamily="49" charset="-128"/>
            </a:endParaRPr>
          </a:p>
          <a:p>
            <a:pPr algn="ctr"/>
            <a:r>
              <a:rPr lang="ja-JP" altLang="en-US" sz="1600" dirty="0">
                <a:latin typeface="ＭＳ ゴシック" panose="020B0609070205080204" pitchFamily="49" charset="-128"/>
                <a:ea typeface="HG丸ｺﾞｼｯｸM-PRO" panose="020F0600000000000000" pitchFamily="50" charset="-128"/>
                <a:cs typeface="Arial Unicode MS" panose="020B0604020202020204" pitchFamily="50" charset="-128"/>
              </a:rPr>
              <a:t>認知症</a:t>
            </a:r>
            <a:r>
              <a:rPr lang="ja-JP" altLang="en-US" sz="1600" dirty="0" smtClean="0">
                <a:latin typeface="ＭＳ ゴシック" panose="020B0609070205080204" pitchFamily="49" charset="-128"/>
                <a:ea typeface="HG丸ｺﾞｼｯｸM-PRO" panose="020F0600000000000000" pitchFamily="50" charset="-128"/>
                <a:cs typeface="Arial Unicode MS" panose="020B0604020202020204" pitchFamily="50" charset="-128"/>
              </a:rPr>
              <a:t>サポータースキルアップ講座</a:t>
            </a:r>
            <a:r>
              <a:rPr lang="en-US" altLang="ja-JP" sz="1725" dirty="0">
                <a:latin typeface="ＭＳ ゴシック" panose="020B0609070205080204" pitchFamily="49" charset="-128"/>
                <a:ea typeface="HG丸ｺﾞｼｯｸM-PRO" panose="020F0600000000000000" pitchFamily="50" charset="-128"/>
                <a:cs typeface="Arial Unicode MS" panose="020B0604020202020204" pitchFamily="50" charset="-128"/>
              </a:rPr>
              <a:t/>
            </a:r>
            <a:br>
              <a:rPr lang="en-US" altLang="ja-JP" sz="1725" dirty="0">
                <a:latin typeface="ＭＳ ゴシック" panose="020B0609070205080204" pitchFamily="49" charset="-128"/>
                <a:ea typeface="HG丸ｺﾞｼｯｸM-PRO" panose="020F0600000000000000" pitchFamily="50" charset="-128"/>
                <a:cs typeface="Arial Unicode MS" panose="020B0604020202020204" pitchFamily="50" charset="-128"/>
              </a:rPr>
            </a:br>
            <a:r>
              <a:rPr lang="ja-JP" altLang="en-US" sz="2683" u="dotted" dirty="0" smtClean="0">
                <a:latin typeface="ＭＳ ゴシック" panose="020B0609070205080204" pitchFamily="49" charset="-128"/>
                <a:ea typeface="HG丸ｺﾞｼｯｸM-PRO" panose="020F0600000000000000" pitchFamily="50" charset="-128"/>
                <a:cs typeface="Arial Unicode MS" panose="020B0604020202020204" pitchFamily="50" charset="-128"/>
              </a:rPr>
              <a:t>「その人らしさを大切に」</a:t>
            </a:r>
            <a:endParaRPr lang="en-US" altLang="ja-JP" sz="2683" u="dotted" dirty="0" smtClean="0">
              <a:latin typeface="ＭＳ ゴシック" panose="020B0609070205080204" pitchFamily="49" charset="-128"/>
              <a:ea typeface="HG丸ｺﾞｼｯｸM-PRO" panose="020F0600000000000000" pitchFamily="50" charset="-128"/>
              <a:cs typeface="Arial Unicode MS" panose="020B0604020202020204" pitchFamily="50" charset="-128"/>
            </a:endParaRPr>
          </a:p>
          <a:p>
            <a:pPr algn="ctr"/>
            <a:r>
              <a:rPr lang="ja-JP" altLang="en-US" sz="2683" u="dotted" dirty="0">
                <a:latin typeface="ＭＳ ゴシック" panose="020B0609070205080204" pitchFamily="49" charset="-128"/>
                <a:ea typeface="HG丸ｺﾞｼｯｸM-PRO" panose="020F0600000000000000" pitchFamily="50" charset="-128"/>
                <a:cs typeface="Arial Unicode MS" panose="020B0604020202020204" pitchFamily="50" charset="-128"/>
              </a:rPr>
              <a:t>パーソン・センタード・</a:t>
            </a:r>
            <a:r>
              <a:rPr lang="ja-JP" altLang="en-US" sz="2683" u="dotted" dirty="0" smtClean="0">
                <a:latin typeface="ＭＳ ゴシック" panose="020B0609070205080204" pitchFamily="49" charset="-128"/>
                <a:ea typeface="HG丸ｺﾞｼｯｸM-PRO" panose="020F0600000000000000" pitchFamily="50" charset="-128"/>
                <a:cs typeface="Arial Unicode MS" panose="020B0604020202020204" pitchFamily="50" charset="-128"/>
              </a:rPr>
              <a:t>ケアを学ぶ</a:t>
            </a:r>
            <a:endParaRPr lang="en-US" altLang="ja-JP" sz="2683" u="dotted" dirty="0" smtClean="0">
              <a:latin typeface="ＭＳ ゴシック" panose="020B0609070205080204" pitchFamily="49" charset="-128"/>
              <a:ea typeface="HG丸ｺﾞｼｯｸM-PRO" panose="020F0600000000000000" pitchFamily="50" charset="-128"/>
              <a:cs typeface="Arial Unicode MS" panose="020B0604020202020204" pitchFamily="50" charset="-128"/>
            </a:endParaRPr>
          </a:p>
          <a:p>
            <a:pPr algn="ctr"/>
            <a:endParaRPr lang="en-US" altLang="ja-JP" sz="1777" dirty="0" smtClean="0">
              <a:latin typeface="ＭＳ ゴシック" panose="020B0609070205080204" pitchFamily="49" charset="-128"/>
              <a:ea typeface="HG丸ｺﾞｼｯｸM-PRO" panose="020F0600000000000000" pitchFamily="50" charset="-128"/>
              <a:cs typeface="Arial Unicode MS" panose="020B0604020202020204" pitchFamily="50" charset="-128"/>
            </a:endParaRPr>
          </a:p>
          <a:p>
            <a:pPr algn="ctr"/>
            <a:r>
              <a:rPr lang="ja-JP" altLang="en-US" sz="1777" b="1" dirty="0" smtClean="0">
                <a:latin typeface="ＭＳ ゴシック" panose="020B0609070205080204" pitchFamily="49" charset="-128"/>
                <a:ea typeface="HG丸ｺﾞｼｯｸM-PRO" panose="020F0600000000000000" pitchFamily="50" charset="-128"/>
                <a:cs typeface="Arial Unicode MS" panose="020B0604020202020204" pitchFamily="50" charset="-128"/>
              </a:rPr>
              <a:t>令和 ７年 １２</a:t>
            </a:r>
            <a:r>
              <a:rPr lang="ja-JP" altLang="ja-JP" sz="1777" b="1" dirty="0" smtClean="0">
                <a:latin typeface="ＭＳ ゴシック" panose="020B0609070205080204" pitchFamily="49" charset="-128"/>
                <a:ea typeface="HG丸ｺﾞｼｯｸM-PRO" panose="020F0600000000000000" pitchFamily="50" charset="-128"/>
                <a:cs typeface="Arial Unicode MS" panose="020B0604020202020204" pitchFamily="50" charset="-128"/>
              </a:rPr>
              <a:t>月</a:t>
            </a:r>
            <a:r>
              <a:rPr lang="ja-JP" altLang="en-US" sz="1777" b="1" dirty="0" smtClean="0">
                <a:latin typeface="ＭＳ ゴシック" panose="020B0609070205080204" pitchFamily="49" charset="-128"/>
                <a:ea typeface="HG丸ｺﾞｼｯｸM-PRO" panose="020F0600000000000000" pitchFamily="50" charset="-128"/>
                <a:cs typeface="Arial Unicode MS" panose="020B0604020202020204" pitchFamily="50" charset="-128"/>
              </a:rPr>
              <a:t> １６</a:t>
            </a:r>
            <a:r>
              <a:rPr lang="ja-JP" altLang="ja-JP" sz="1777" b="1" dirty="0" smtClean="0">
                <a:latin typeface="ＭＳ ゴシック" panose="020B0609070205080204" pitchFamily="49" charset="-128"/>
                <a:ea typeface="HG丸ｺﾞｼｯｸM-PRO" panose="020F0600000000000000" pitchFamily="50" charset="-128"/>
                <a:cs typeface="Arial Unicode MS" panose="020B0604020202020204" pitchFamily="50" charset="-128"/>
              </a:rPr>
              <a:t>日</a:t>
            </a:r>
            <a:r>
              <a:rPr lang="ja-JP" altLang="en-US" sz="1777" b="1" dirty="0" smtClean="0">
                <a:latin typeface="ＭＳ ゴシック" panose="020B0609070205080204" pitchFamily="49" charset="-128"/>
                <a:ea typeface="HG丸ｺﾞｼｯｸM-PRO" panose="020F0600000000000000" pitchFamily="50" charset="-128"/>
                <a:cs typeface="Arial Unicode MS" panose="020B0604020202020204" pitchFamily="50" charset="-128"/>
              </a:rPr>
              <a:t> </a:t>
            </a:r>
            <a:r>
              <a:rPr lang="en-US" altLang="ja-JP" sz="1777" b="1" dirty="0" smtClean="0">
                <a:latin typeface="ＭＳ ゴシック" panose="020B0609070205080204" pitchFamily="49" charset="-128"/>
                <a:ea typeface="HG丸ｺﾞｼｯｸM-PRO" panose="020F0600000000000000" pitchFamily="50" charset="-128"/>
                <a:cs typeface="Arial Unicode MS" panose="020B0604020202020204" pitchFamily="50" charset="-128"/>
              </a:rPr>
              <a:t>(</a:t>
            </a:r>
            <a:r>
              <a:rPr lang="ja-JP" altLang="en-US" sz="1777" b="1" dirty="0" smtClean="0">
                <a:latin typeface="ＭＳ ゴシック" panose="020B0609070205080204" pitchFamily="49" charset="-128"/>
                <a:ea typeface="HG丸ｺﾞｼｯｸM-PRO" panose="020F0600000000000000" pitchFamily="50" charset="-128"/>
                <a:cs typeface="Arial Unicode MS" panose="020B0604020202020204" pitchFamily="50" charset="-128"/>
              </a:rPr>
              <a:t>火</a:t>
            </a:r>
            <a:r>
              <a:rPr lang="en-US" altLang="ja-JP" sz="1777" b="1" dirty="0" smtClean="0">
                <a:latin typeface="ＭＳ ゴシック" panose="020B0609070205080204" pitchFamily="49" charset="-128"/>
                <a:ea typeface="HG丸ｺﾞｼｯｸM-PRO" panose="020F0600000000000000" pitchFamily="50" charset="-128"/>
                <a:cs typeface="Arial Unicode MS" panose="020B0604020202020204" pitchFamily="50" charset="-128"/>
              </a:rPr>
              <a:t>)</a:t>
            </a:r>
            <a:br>
              <a:rPr lang="en-US" altLang="ja-JP" sz="1777" b="1" dirty="0" smtClean="0">
                <a:latin typeface="ＭＳ ゴシック" panose="020B0609070205080204" pitchFamily="49" charset="-128"/>
                <a:ea typeface="HG丸ｺﾞｼｯｸM-PRO" panose="020F0600000000000000" pitchFamily="50" charset="-128"/>
                <a:cs typeface="Arial Unicode MS" panose="020B0604020202020204" pitchFamily="50" charset="-128"/>
              </a:rPr>
            </a:br>
            <a:r>
              <a:rPr lang="ja-JP" altLang="en-US" sz="1777" b="1" dirty="0" smtClean="0">
                <a:latin typeface="ＭＳ ゴシック" panose="020B0609070205080204" pitchFamily="49" charset="-128"/>
                <a:ea typeface="HG丸ｺﾞｼｯｸM-PRO" panose="020F0600000000000000" pitchFamily="50" charset="-128"/>
                <a:cs typeface="Arial Unicode MS" panose="020B0604020202020204" pitchFamily="50" charset="-128"/>
              </a:rPr>
              <a:t> １４時  ～ </a:t>
            </a:r>
            <a:r>
              <a:rPr lang="ja-JP" altLang="en-US" sz="1777" b="1" dirty="0">
                <a:latin typeface="ＭＳ ゴシック" panose="020B0609070205080204" pitchFamily="49" charset="-128"/>
                <a:ea typeface="HG丸ｺﾞｼｯｸM-PRO" panose="020F0600000000000000" pitchFamily="50" charset="-128"/>
                <a:cs typeface="Arial Unicode MS" panose="020B0604020202020204" pitchFamily="50" charset="-128"/>
              </a:rPr>
              <a:t>１６</a:t>
            </a:r>
            <a:r>
              <a:rPr lang="ja-JP" altLang="en-US" sz="1777" b="1" dirty="0" smtClean="0">
                <a:latin typeface="ＭＳ ゴシック" panose="020B0609070205080204" pitchFamily="49" charset="-128"/>
                <a:ea typeface="HG丸ｺﾞｼｯｸM-PRO" panose="020F0600000000000000" pitchFamily="50" charset="-128"/>
                <a:cs typeface="Arial Unicode MS" panose="020B0604020202020204" pitchFamily="50" charset="-128"/>
              </a:rPr>
              <a:t>時 </a:t>
            </a:r>
            <a:endParaRPr lang="ja-JP" altLang="ja-JP" sz="1342" dirty="0">
              <a:latin typeface="ＭＳ ゴシック" panose="020B0609070205080204" pitchFamily="49" charset="-128"/>
              <a:ea typeface="ＭＳ ゴシック" panose="020B0609070205080204" pitchFamily="49" charset="-128"/>
              <a:cs typeface="ＭＳ ゴシック" panose="020B0609070205080204" pitchFamily="49" charset="-128"/>
            </a:endParaRPr>
          </a:p>
        </p:txBody>
      </p:sp>
      <p:sp>
        <p:nvSpPr>
          <p:cNvPr id="8" name="ホームベース 7"/>
          <p:cNvSpPr/>
          <p:nvPr/>
        </p:nvSpPr>
        <p:spPr>
          <a:xfrm>
            <a:off x="155576" y="7440365"/>
            <a:ext cx="2618104" cy="371400"/>
          </a:xfrm>
          <a:prstGeom prst="homePlate">
            <a:avLst/>
          </a:prstGeom>
          <a:noFill/>
          <a:ln w="12700" cmpd="dbl">
            <a:solidFill>
              <a:schemeClr val="tx1"/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tIns="0" bIns="0" rtlCol="0" anchor="ctr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1600" b="1" dirty="0" smtClean="0">
                <a:solidFill>
                  <a:sysClr val="windowText" lastClr="00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「チームオレンジ」とは</a:t>
            </a:r>
            <a:endParaRPr kumimoji="1" lang="ja-JP" altLang="en-US" sz="1600" b="1" dirty="0">
              <a:solidFill>
                <a:sysClr val="windowText" lastClr="000000"/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9" name="正方形/長方形 8"/>
          <p:cNvSpPr/>
          <p:nvPr/>
        </p:nvSpPr>
        <p:spPr>
          <a:xfrm>
            <a:off x="466726" y="7875340"/>
            <a:ext cx="5924630" cy="1664245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2" tIns="45711" rIns="91422" bIns="45711" rtlCol="0" anchor="ctr" anchorCtr="0"/>
          <a:lstStyle/>
          <a:p>
            <a:pPr marL="177764" indent="-177764">
              <a:lnSpc>
                <a:spcPct val="150000"/>
              </a:lnSpc>
            </a:pPr>
            <a:endParaRPr kumimoji="1" lang="ja-JP" altLang="en-US" sz="1050" dirty="0">
              <a:solidFill>
                <a:schemeClr val="tx1"/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10" name="正方形/長方形 9"/>
          <p:cNvSpPr/>
          <p:nvPr/>
        </p:nvSpPr>
        <p:spPr>
          <a:xfrm>
            <a:off x="505047" y="7981652"/>
            <a:ext cx="5791200" cy="15388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12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　認知症になると何もできなくなると思われがちですが、実際にはできることがたくさんあります。そのためには、周囲の人の理解とサポートが必要です</a:t>
            </a:r>
            <a:r>
              <a:rPr lang="ja-JP" altLang="en-US" sz="1200" dirty="0" smtClean="0">
                <a:latin typeface="游ゴシック" panose="020B0400000000000000" pitchFamily="50" charset="-128"/>
                <a:ea typeface="游ゴシック" panose="020B0400000000000000" pitchFamily="50" charset="-128"/>
              </a:rPr>
              <a:t>。</a:t>
            </a:r>
            <a:endParaRPr lang="en-US" altLang="ja-JP" sz="1200" dirty="0" smtClean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r>
              <a:rPr lang="ja-JP" altLang="en-US" sz="3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 </a:t>
            </a:r>
            <a:endParaRPr lang="ja-JP" altLang="en-US" sz="1200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r>
              <a:rPr lang="ja-JP" altLang="en-US" sz="1200" dirty="0" smtClean="0">
                <a:latin typeface="游ゴシック" panose="020B0400000000000000" pitchFamily="50" charset="-128"/>
                <a:ea typeface="游ゴシック" panose="020B0400000000000000" pitchFamily="50" charset="-128"/>
              </a:rPr>
              <a:t>　チームオレンジ</a:t>
            </a:r>
            <a:r>
              <a:rPr lang="ja-JP" altLang="en-US" sz="12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では、スキルアップ講座を受講した方々を中心としたチームを作り、地域で暮らす認知症の人や家族の困りごとの支援や、やりたいことの応援のため、一緒に活動していきます</a:t>
            </a:r>
            <a:r>
              <a:rPr lang="ja-JP" altLang="en-US" sz="1200" dirty="0" smtClean="0">
                <a:latin typeface="游ゴシック" panose="020B0400000000000000" pitchFamily="50" charset="-128"/>
                <a:ea typeface="游ゴシック" panose="020B0400000000000000" pitchFamily="50" charset="-128"/>
              </a:rPr>
              <a:t>。</a:t>
            </a:r>
            <a:r>
              <a:rPr lang="en-US" altLang="ja-JP" sz="1200" dirty="0" smtClean="0">
                <a:latin typeface="游ゴシック" panose="020B0400000000000000" pitchFamily="50" charset="-128"/>
                <a:ea typeface="游ゴシック" panose="020B0400000000000000" pitchFamily="50" charset="-128"/>
              </a:rPr>
              <a:t/>
            </a:r>
            <a:br>
              <a:rPr lang="en-US" altLang="ja-JP" sz="1200" dirty="0" smtClean="0">
                <a:latin typeface="游ゴシック" panose="020B0400000000000000" pitchFamily="50" charset="-128"/>
                <a:ea typeface="游ゴシック" panose="020B0400000000000000" pitchFamily="50" charset="-128"/>
              </a:rPr>
            </a:br>
            <a:r>
              <a:rPr lang="ja-JP" altLang="en-US" sz="400" dirty="0" smtClean="0">
                <a:latin typeface="游ゴシック" panose="020B0400000000000000" pitchFamily="50" charset="-128"/>
                <a:ea typeface="游ゴシック" panose="020B0400000000000000" pitchFamily="50" charset="-128"/>
              </a:rPr>
              <a:t> </a:t>
            </a:r>
            <a:endParaRPr lang="ja-JP" altLang="en-US" sz="1200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r>
              <a:rPr lang="ja-JP" altLang="en-US" sz="1200" dirty="0" smtClean="0">
                <a:latin typeface="游ゴシック" panose="020B0400000000000000" pitchFamily="50" charset="-128"/>
                <a:ea typeface="游ゴシック" panose="020B0400000000000000" pitchFamily="50" charset="-128"/>
              </a:rPr>
              <a:t>　活動</a:t>
            </a:r>
            <a:r>
              <a:rPr lang="ja-JP" altLang="en-US" sz="12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内容は、外出支援、見守り・声かけ、話し相手など、様々です。</a:t>
            </a:r>
          </a:p>
          <a:p>
            <a:r>
              <a:rPr lang="ja-JP" altLang="en-US" sz="1200" dirty="0" smtClean="0">
                <a:latin typeface="游ゴシック" panose="020B0400000000000000" pitchFamily="50" charset="-128"/>
                <a:ea typeface="游ゴシック" panose="020B0400000000000000" pitchFamily="50" charset="-128"/>
              </a:rPr>
              <a:t>　本講座</a:t>
            </a:r>
            <a:r>
              <a:rPr lang="ja-JP" altLang="en-US" sz="12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終了後、</a:t>
            </a:r>
            <a:r>
              <a:rPr lang="ja-JP" altLang="en-US" sz="1200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チームオレンジの活動参加登録</a:t>
            </a:r>
            <a:r>
              <a:rPr lang="ja-JP" altLang="en-US" sz="12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をしています。</a:t>
            </a:r>
          </a:p>
        </p:txBody>
      </p:sp>
      <p:graphicFrame>
        <p:nvGraphicFramePr>
          <p:cNvPr id="2" name="表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97043174"/>
              </p:ext>
            </p:extLst>
          </p:nvPr>
        </p:nvGraphicFramePr>
        <p:xfrm>
          <a:off x="345027" y="5345008"/>
          <a:ext cx="6095270" cy="15976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473643">
                  <a:extLst>
                    <a:ext uri="{9D8B030D-6E8A-4147-A177-3AD203B41FA5}">
                      <a16:colId xmlns:a16="http://schemas.microsoft.com/office/drawing/2014/main" val="2200476782"/>
                    </a:ext>
                  </a:extLst>
                </a:gridCol>
                <a:gridCol w="3621627">
                  <a:extLst>
                    <a:ext uri="{9D8B030D-6E8A-4147-A177-3AD203B41FA5}">
                      <a16:colId xmlns:a16="http://schemas.microsoft.com/office/drawing/2014/main" val="53115860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sz="800" dirty="0" smtClean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ふ  </a:t>
                      </a:r>
                      <a:r>
                        <a:rPr kumimoji="1" lang="ja-JP" altLang="en-US" sz="800" dirty="0" err="1" smtClean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り </a:t>
                      </a:r>
                      <a:r>
                        <a:rPr kumimoji="1" lang="ja-JP" altLang="en-US" sz="800" dirty="0" smtClean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 が  な</a:t>
                      </a:r>
                      <a:endParaRPr kumimoji="1" lang="en-US" altLang="ja-JP" dirty="0" smtClean="0"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  <a:p>
                      <a:pPr algn="r"/>
                      <a:r>
                        <a:rPr kumimoji="1" lang="ja-JP" altLang="en-US" dirty="0" smtClean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お名前</a:t>
                      </a:r>
                      <a:endParaRPr kumimoji="1" lang="ja-JP" altLang="en-US" dirty="0"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4105968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dirty="0" smtClean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電話番号</a:t>
                      </a:r>
                      <a:endParaRPr kumimoji="0" lang="ja-JP" alt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495234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ja-JP" altLang="en-US" dirty="0" smtClean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認知症サポーター養成講座は</a:t>
                      </a:r>
                      <a:r>
                        <a:rPr kumimoji="1" lang="en-US" altLang="ja-JP" dirty="0" smtClean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/>
                      </a:r>
                      <a:br>
                        <a:rPr kumimoji="1" lang="en-US" altLang="ja-JP" dirty="0" smtClean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</a:br>
                      <a:r>
                        <a:rPr kumimoji="1" lang="ja-JP" altLang="en-US" dirty="0" smtClean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いつ受講しましたか</a:t>
                      </a:r>
                      <a:endParaRPr kumimoji="1" lang="en-US" altLang="ja-JP" dirty="0" smtClean="0"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  <a:p>
                      <a:r>
                        <a:rPr kumimoji="1" lang="en-US" altLang="ja-JP" sz="1000" dirty="0" smtClean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(</a:t>
                      </a:r>
                      <a:r>
                        <a:rPr kumimoji="1" lang="ja-JP" altLang="en-US" sz="1000" dirty="0" smtClean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この講座は認知症サポーター養成講座 </a:t>
                      </a:r>
                      <a:endParaRPr kumimoji="1" lang="en-US" altLang="ja-JP" sz="1000" dirty="0" smtClean="0"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  <a:p>
                      <a:r>
                        <a:rPr kumimoji="1" lang="ja-JP" altLang="en-US" sz="1000" dirty="0" smtClean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 修了者が受講対象です</a:t>
                      </a:r>
                      <a:r>
                        <a:rPr kumimoji="1" lang="en-US" altLang="ja-JP" sz="1000" dirty="0" smtClean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)</a:t>
                      </a:r>
                      <a:endParaRPr kumimoji="1" lang="ja-JP" altLang="en-US" sz="1000" dirty="0"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dirty="0" smtClean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・今年　・去年　・</a:t>
                      </a:r>
                      <a:r>
                        <a:rPr kumimoji="1" lang="en-US" altLang="ja-JP" dirty="0" smtClean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2</a:t>
                      </a:r>
                      <a:r>
                        <a:rPr kumimoji="1" lang="ja-JP" altLang="en-US" dirty="0" smtClean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～</a:t>
                      </a:r>
                      <a:r>
                        <a:rPr kumimoji="1" lang="en-US" altLang="ja-JP" dirty="0" smtClean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3</a:t>
                      </a:r>
                      <a:r>
                        <a:rPr kumimoji="1" lang="ja-JP" altLang="en-US" dirty="0" smtClean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年前　・それ以前</a:t>
                      </a:r>
                      <a:endParaRPr kumimoji="1" lang="en-US" altLang="ja-JP" dirty="0" smtClean="0"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dirty="0" smtClean="0"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dirty="0" smtClean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　備考</a:t>
                      </a:r>
                      <a:r>
                        <a:rPr kumimoji="1" lang="ja-JP" altLang="en-US" u="sng" dirty="0" smtClean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　　　　　　　　　　　　　　　　 </a:t>
                      </a:r>
                      <a:r>
                        <a:rPr kumimoji="1" lang="en-US" altLang="ja-JP" sz="500" u="sng" dirty="0" smtClean="0">
                          <a:solidFill>
                            <a:schemeClr val="bg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.</a:t>
                      </a:r>
                      <a:r>
                        <a:rPr kumimoji="1" lang="ja-JP" altLang="en-US" u="sng" dirty="0" smtClean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　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9500524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078180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2042</TotalTime>
  <Words>495</Words>
  <Application>Microsoft Office PowerPoint</Application>
  <PresentationFormat>A4 210 x 297 mm</PresentationFormat>
  <Paragraphs>50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13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16" baseType="lpstr">
      <vt:lpstr>Arial Unicode MS</vt:lpstr>
      <vt:lpstr>BIZ UDPゴシック</vt:lpstr>
      <vt:lpstr>BIZ UDゴシック</vt:lpstr>
      <vt:lpstr>HGP創英角ｺﾞｼｯｸUB</vt:lpstr>
      <vt:lpstr>HG丸ｺﾞｼｯｸM-PRO</vt:lpstr>
      <vt:lpstr>ＭＳ ゴシック</vt:lpstr>
      <vt:lpstr>ＭＳ 明朝</vt:lpstr>
      <vt:lpstr>游ゴシック</vt:lpstr>
      <vt:lpstr>游ゴシック Light</vt:lpstr>
      <vt:lpstr>Arial</vt:lpstr>
      <vt:lpstr>Calibri</vt:lpstr>
      <vt:lpstr>Calibri Light</vt:lpstr>
      <vt:lpstr>Times New Roman</vt:lpstr>
      <vt:lpstr>Office テーマ</vt:lpstr>
      <vt:lpstr>PowerPoint プレゼンテーション</vt:lpstr>
      <vt:lpstr>PowerPoint プレゼンテーション</vt:lpstr>
    </vt:vector>
  </TitlesOfParts>
  <Company>city-toshima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大輪 一道</dc:creator>
  <cp:lastModifiedBy>守屋 京子</cp:lastModifiedBy>
  <cp:revision>157</cp:revision>
  <cp:lastPrinted>2025-09-21T23:48:13Z</cp:lastPrinted>
  <dcterms:created xsi:type="dcterms:W3CDTF">2022-12-05T01:43:09Z</dcterms:created>
  <dcterms:modified xsi:type="dcterms:W3CDTF">2025-09-26T04:24:44Z</dcterms:modified>
</cp:coreProperties>
</file>