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906000" cy="6858000" type="A4"/>
  <p:notesSz cx="6797675" cy="9926638"/>
  <p:defaultTextStyle>
    <a:defPPr>
      <a:defRPr lang="en-US"/>
    </a:defPPr>
    <a:lvl1pPr marL="0" algn="l" defTabSz="536312" rtl="0" eaLnBrk="1" latinLnBrk="0" hangingPunct="1">
      <a:defRPr sz="1056" kern="1200">
        <a:solidFill>
          <a:schemeClr val="tx1"/>
        </a:solidFill>
        <a:latin typeface="+mn-lt"/>
        <a:ea typeface="+mn-ea"/>
        <a:cs typeface="+mn-cs"/>
      </a:defRPr>
    </a:lvl1pPr>
    <a:lvl2pPr marL="268157" algn="l" defTabSz="536312" rtl="0" eaLnBrk="1" latinLnBrk="0" hangingPunct="1">
      <a:defRPr sz="1056" kern="1200">
        <a:solidFill>
          <a:schemeClr val="tx1"/>
        </a:solidFill>
        <a:latin typeface="+mn-lt"/>
        <a:ea typeface="+mn-ea"/>
        <a:cs typeface="+mn-cs"/>
      </a:defRPr>
    </a:lvl2pPr>
    <a:lvl3pPr marL="536312" algn="l" defTabSz="536312" rtl="0" eaLnBrk="1" latinLnBrk="0" hangingPunct="1">
      <a:defRPr sz="1056" kern="1200">
        <a:solidFill>
          <a:schemeClr val="tx1"/>
        </a:solidFill>
        <a:latin typeface="+mn-lt"/>
        <a:ea typeface="+mn-ea"/>
        <a:cs typeface="+mn-cs"/>
      </a:defRPr>
    </a:lvl3pPr>
    <a:lvl4pPr marL="804468" algn="l" defTabSz="536312" rtl="0" eaLnBrk="1" latinLnBrk="0" hangingPunct="1">
      <a:defRPr sz="1056" kern="1200">
        <a:solidFill>
          <a:schemeClr val="tx1"/>
        </a:solidFill>
        <a:latin typeface="+mn-lt"/>
        <a:ea typeface="+mn-ea"/>
        <a:cs typeface="+mn-cs"/>
      </a:defRPr>
    </a:lvl4pPr>
    <a:lvl5pPr marL="1072623" algn="l" defTabSz="536312" rtl="0" eaLnBrk="1" latinLnBrk="0" hangingPunct="1">
      <a:defRPr sz="1056" kern="1200">
        <a:solidFill>
          <a:schemeClr val="tx1"/>
        </a:solidFill>
        <a:latin typeface="+mn-lt"/>
        <a:ea typeface="+mn-ea"/>
        <a:cs typeface="+mn-cs"/>
      </a:defRPr>
    </a:lvl5pPr>
    <a:lvl6pPr marL="1340780" algn="l" defTabSz="536312" rtl="0" eaLnBrk="1" latinLnBrk="0" hangingPunct="1">
      <a:defRPr sz="1056" kern="1200">
        <a:solidFill>
          <a:schemeClr val="tx1"/>
        </a:solidFill>
        <a:latin typeface="+mn-lt"/>
        <a:ea typeface="+mn-ea"/>
        <a:cs typeface="+mn-cs"/>
      </a:defRPr>
    </a:lvl6pPr>
    <a:lvl7pPr marL="1608935" algn="l" defTabSz="536312" rtl="0" eaLnBrk="1" latinLnBrk="0" hangingPunct="1">
      <a:defRPr sz="1056" kern="1200">
        <a:solidFill>
          <a:schemeClr val="tx1"/>
        </a:solidFill>
        <a:latin typeface="+mn-lt"/>
        <a:ea typeface="+mn-ea"/>
        <a:cs typeface="+mn-cs"/>
      </a:defRPr>
    </a:lvl7pPr>
    <a:lvl8pPr marL="1877092" algn="l" defTabSz="536312" rtl="0" eaLnBrk="1" latinLnBrk="0" hangingPunct="1">
      <a:defRPr sz="1056" kern="1200">
        <a:solidFill>
          <a:schemeClr val="tx1"/>
        </a:solidFill>
        <a:latin typeface="+mn-lt"/>
        <a:ea typeface="+mn-ea"/>
        <a:cs typeface="+mn-cs"/>
      </a:defRPr>
    </a:lvl8pPr>
    <a:lvl9pPr marL="2145247" algn="l" defTabSz="536312" rtl="0" eaLnBrk="1" latinLnBrk="0" hangingPunct="1">
      <a:defRPr sz="10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5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04" d="100"/>
          <a:sy n="104" d="100"/>
        </p:scale>
        <p:origin x="1578" y="114"/>
      </p:cViewPr>
      <p:guideLst>
        <p:guide orient="horz" pos="1440"/>
        <p:guide pos="15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&#65279;<?xml version="1.0" encoding="utf-8" standalone="yes"?>
<Relationships xmlns="http://schemas.openxmlformats.org/package/2006/relationships"><Relationship Id="rId3"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 Id="rId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6"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1"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1"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6"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1"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1" y="956735"/>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2/27/2026</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5330" rtl="0" eaLnBrk="1" latinLnBrk="0" hangingPunct="1">
        <a:spcBef>
          <a:spcPct val="0"/>
        </a:spcBef>
        <a:buNone/>
        <a:defRPr sz="2383" kern="1200">
          <a:solidFill>
            <a:schemeClr val="tx1"/>
          </a:solidFill>
          <a:latin typeface="+mj-lt"/>
          <a:ea typeface="+mj-ea"/>
          <a:cs typeface="+mj-cs"/>
        </a:defRPr>
      </a:lvl1pPr>
    </p:titleStyle>
    <p:bodyStyle>
      <a:lvl1pPr marL="185749" indent="-185749" algn="l" defTabSz="495330" rtl="0" eaLnBrk="1" latinLnBrk="0" hangingPunct="1">
        <a:spcBef>
          <a:spcPct val="20000"/>
        </a:spcBef>
        <a:buFont typeface="Arial" pitchFamily="34" charset="0"/>
        <a:buChar char="•"/>
        <a:defRPr sz="1733" kern="1200">
          <a:solidFill>
            <a:schemeClr val="tx1"/>
          </a:solidFill>
          <a:latin typeface="+mn-lt"/>
          <a:ea typeface="+mn-ea"/>
          <a:cs typeface="+mn-cs"/>
        </a:defRPr>
      </a:lvl1pPr>
      <a:lvl2pPr marL="402456" indent="-154791" algn="l" defTabSz="495330" rtl="0" eaLnBrk="1" latinLnBrk="0" hangingPunct="1">
        <a:spcBef>
          <a:spcPct val="20000"/>
        </a:spcBef>
        <a:buFont typeface="Arial" pitchFamily="34" charset="0"/>
        <a:buChar char="–"/>
        <a:defRPr sz="1517" kern="1200">
          <a:solidFill>
            <a:schemeClr val="tx1"/>
          </a:solidFill>
          <a:latin typeface="+mn-lt"/>
          <a:ea typeface="+mn-ea"/>
          <a:cs typeface="+mn-cs"/>
        </a:defRPr>
      </a:lvl2pPr>
      <a:lvl3pPr marL="619163" indent="-123833" algn="l" defTabSz="495330"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66828"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4pPr>
      <a:lvl5pPr marL="111449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5pPr>
      <a:lvl6pPr marL="136215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6pPr>
      <a:lvl7pPr marL="160982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7pPr>
      <a:lvl8pPr marL="185748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8pPr>
      <a:lvl9pPr marL="2105155"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9pPr>
    </p:bodyStyle>
    <p:otherStyle>
      <a:defPPr>
        <a:defRPr lang="en-US"/>
      </a:defPPr>
      <a:lvl1pPr marL="0" algn="l" defTabSz="495330" rtl="0" eaLnBrk="1" latinLnBrk="0" hangingPunct="1">
        <a:defRPr sz="975" kern="1200">
          <a:solidFill>
            <a:schemeClr val="tx1"/>
          </a:solidFill>
          <a:latin typeface="+mn-lt"/>
          <a:ea typeface="+mn-ea"/>
          <a:cs typeface="+mn-cs"/>
        </a:defRPr>
      </a:lvl1pPr>
      <a:lvl2pPr marL="247665" algn="l" defTabSz="495330" rtl="0" eaLnBrk="1" latinLnBrk="0" hangingPunct="1">
        <a:defRPr sz="975" kern="1200">
          <a:solidFill>
            <a:schemeClr val="tx1"/>
          </a:solidFill>
          <a:latin typeface="+mn-lt"/>
          <a:ea typeface="+mn-ea"/>
          <a:cs typeface="+mn-cs"/>
        </a:defRPr>
      </a:lvl2pPr>
      <a:lvl3pPr marL="495330" algn="l" defTabSz="495330" rtl="0" eaLnBrk="1" latinLnBrk="0" hangingPunct="1">
        <a:defRPr sz="975" kern="1200">
          <a:solidFill>
            <a:schemeClr val="tx1"/>
          </a:solidFill>
          <a:latin typeface="+mn-lt"/>
          <a:ea typeface="+mn-ea"/>
          <a:cs typeface="+mn-cs"/>
        </a:defRPr>
      </a:lvl3pPr>
      <a:lvl4pPr marL="742996" algn="l" defTabSz="495330" rtl="0" eaLnBrk="1" latinLnBrk="0" hangingPunct="1">
        <a:defRPr sz="975" kern="1200">
          <a:solidFill>
            <a:schemeClr val="tx1"/>
          </a:solidFill>
          <a:latin typeface="+mn-lt"/>
          <a:ea typeface="+mn-ea"/>
          <a:cs typeface="+mn-cs"/>
        </a:defRPr>
      </a:lvl4pPr>
      <a:lvl5pPr marL="990661" algn="l" defTabSz="495330" rtl="0" eaLnBrk="1" latinLnBrk="0" hangingPunct="1">
        <a:defRPr sz="975" kern="1200">
          <a:solidFill>
            <a:schemeClr val="tx1"/>
          </a:solidFill>
          <a:latin typeface="+mn-lt"/>
          <a:ea typeface="+mn-ea"/>
          <a:cs typeface="+mn-cs"/>
        </a:defRPr>
      </a:lvl5pPr>
      <a:lvl6pPr marL="1238326" algn="l" defTabSz="495330" rtl="0" eaLnBrk="1" latinLnBrk="0" hangingPunct="1">
        <a:defRPr sz="975" kern="1200">
          <a:solidFill>
            <a:schemeClr val="tx1"/>
          </a:solidFill>
          <a:latin typeface="+mn-lt"/>
          <a:ea typeface="+mn-ea"/>
          <a:cs typeface="+mn-cs"/>
        </a:defRPr>
      </a:lvl6pPr>
      <a:lvl7pPr marL="1485991" algn="l" defTabSz="495330" rtl="0" eaLnBrk="1" latinLnBrk="0" hangingPunct="1">
        <a:defRPr sz="975" kern="1200">
          <a:solidFill>
            <a:schemeClr val="tx1"/>
          </a:solidFill>
          <a:latin typeface="+mn-lt"/>
          <a:ea typeface="+mn-ea"/>
          <a:cs typeface="+mn-cs"/>
        </a:defRPr>
      </a:lvl7pPr>
      <a:lvl8pPr marL="1733657" algn="l" defTabSz="495330" rtl="0" eaLnBrk="1" latinLnBrk="0" hangingPunct="1">
        <a:defRPr sz="975" kern="1200">
          <a:solidFill>
            <a:schemeClr val="tx1"/>
          </a:solidFill>
          <a:latin typeface="+mn-lt"/>
          <a:ea typeface="+mn-ea"/>
          <a:cs typeface="+mn-cs"/>
        </a:defRPr>
      </a:lvl8pPr>
      <a:lvl9pPr marL="1981322" algn="l" defTabSz="495330" rtl="0" eaLnBrk="1" latinLnBrk="0" hangingPunct="1">
        <a:defRPr sz="9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016506"/>
            <a:ext cx="9906000" cy="0"/>
          </a:xfrm>
          <a:prstGeom prst="line">
            <a:avLst/>
          </a:prstGeom>
          <a:ln w="190500" cap="flat">
            <a:solidFill>
              <a:srgbClr val="0097B2"/>
            </a:solidFill>
            <a:prstDash val="solid"/>
            <a:headEnd type="none" w="sm" len="sm"/>
            <a:tailEnd type="none" w="sm" len="sm"/>
          </a:ln>
        </p:spPr>
        <p:txBody>
          <a:bodyPr/>
          <a:lstStyle/>
          <a:p>
            <a:endParaRPr lang="ja-JP" altLang="en-US" sz="572"/>
          </a:p>
        </p:txBody>
      </p:sp>
      <p:sp>
        <p:nvSpPr>
          <p:cNvPr id="3" name="Freeform 3"/>
          <p:cNvSpPr/>
          <p:nvPr/>
        </p:nvSpPr>
        <p:spPr>
          <a:xfrm>
            <a:off x="118690" y="1143000"/>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テーマを設定する</a:t>
            </a:r>
          </a:p>
        </p:txBody>
      </p:sp>
      <p:sp>
        <p:nvSpPr>
          <p:cNvPr id="4" name="Freeform 4"/>
          <p:cNvSpPr/>
          <p:nvPr/>
        </p:nvSpPr>
        <p:spPr>
          <a:xfrm>
            <a:off x="-228600" y="323201"/>
            <a:ext cx="2772722" cy="603067"/>
          </a:xfrm>
          <a:custGeom>
            <a:avLst/>
            <a:gdLst/>
            <a:ahLst/>
            <a:cxnLst/>
            <a:rect l="l" t="t" r="r" b="b"/>
            <a:pathLst>
              <a:path w="5118871" h="1113354">
                <a:moveTo>
                  <a:pt x="0" y="0"/>
                </a:moveTo>
                <a:lnTo>
                  <a:pt x="5118871" y="0"/>
                </a:lnTo>
                <a:lnTo>
                  <a:pt x="5118871" y="1113354"/>
                </a:lnTo>
                <a:lnTo>
                  <a:pt x="0" y="11133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2383" b="1" dirty="0">
                <a:solidFill>
                  <a:schemeClr val="bg1"/>
                </a:solidFill>
              </a:rPr>
              <a:t>テーマ：造形</a:t>
            </a:r>
          </a:p>
        </p:txBody>
      </p:sp>
      <p:sp>
        <p:nvSpPr>
          <p:cNvPr id="5" name="Freeform 5"/>
          <p:cNvSpPr/>
          <p:nvPr/>
        </p:nvSpPr>
        <p:spPr>
          <a:xfrm>
            <a:off x="118690" y="3067474"/>
            <a:ext cx="1360153" cy="285326"/>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環境をデザインする</a:t>
            </a:r>
          </a:p>
        </p:txBody>
      </p:sp>
      <p:sp>
        <p:nvSpPr>
          <p:cNvPr id="6" name="Freeform 6"/>
          <p:cNvSpPr/>
          <p:nvPr/>
        </p:nvSpPr>
        <p:spPr>
          <a:xfrm>
            <a:off x="118690" y="3767961"/>
            <a:ext cx="1557710" cy="30688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探究活動を実践する</a:t>
            </a:r>
          </a:p>
        </p:txBody>
      </p:sp>
      <p:sp>
        <p:nvSpPr>
          <p:cNvPr id="7" name="Freeform 7"/>
          <p:cNvSpPr/>
          <p:nvPr/>
        </p:nvSpPr>
        <p:spPr>
          <a:xfrm>
            <a:off x="4994275" y="1177161"/>
            <a:ext cx="222885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活動スケジュール（５歳児クラス）</a:t>
            </a:r>
          </a:p>
        </p:txBody>
      </p:sp>
      <p:sp>
        <p:nvSpPr>
          <p:cNvPr id="8" name="Freeform 8"/>
          <p:cNvSpPr/>
          <p:nvPr/>
        </p:nvSpPr>
        <p:spPr>
          <a:xfrm>
            <a:off x="4994275" y="4953000"/>
            <a:ext cx="1739507"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振り返りをふまえた気づき</a:t>
            </a:r>
          </a:p>
        </p:txBody>
      </p:sp>
      <p:sp>
        <p:nvSpPr>
          <p:cNvPr id="9" name="Freeform 9"/>
          <p:cNvSpPr/>
          <p:nvPr/>
        </p:nvSpPr>
        <p:spPr>
          <a:xfrm>
            <a:off x="6607" y="2158530"/>
            <a:ext cx="3193793" cy="285326"/>
          </a:xfrm>
          <a:custGeom>
            <a:avLst/>
            <a:gdLst/>
            <a:ahLst/>
            <a:cxnLst/>
            <a:rect l="l" t="t" r="r" b="b"/>
            <a:pathLst>
              <a:path w="3938870" h="856704">
                <a:moveTo>
                  <a:pt x="0" y="0"/>
                </a:moveTo>
                <a:lnTo>
                  <a:pt x="3938870" y="0"/>
                </a:lnTo>
                <a:lnTo>
                  <a:pt x="3938870" y="856704"/>
                </a:lnTo>
                <a:lnTo>
                  <a:pt x="0" y="85670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tIns="0" bIns="0"/>
          <a:lstStyle/>
          <a:p>
            <a:pPr algn="ctr">
              <a:lnSpc>
                <a:spcPct val="150000"/>
              </a:lnSpc>
            </a:pPr>
            <a:r>
              <a:rPr lang="ja-JP" altLang="en-US" sz="1200" b="1" dirty="0">
                <a:solidFill>
                  <a:schemeClr val="bg1"/>
                </a:solidFill>
              </a:rPr>
              <a:t>活動　アーティストワークショップ１～４</a:t>
            </a:r>
          </a:p>
        </p:txBody>
      </p:sp>
      <p:grpSp>
        <p:nvGrpSpPr>
          <p:cNvPr id="10" name="Group 10"/>
          <p:cNvGrpSpPr/>
          <p:nvPr/>
        </p:nvGrpSpPr>
        <p:grpSpPr>
          <a:xfrm>
            <a:off x="118689" y="1371599"/>
            <a:ext cx="4304541" cy="796513"/>
            <a:chOff x="0" y="-47625"/>
            <a:chExt cx="2092996" cy="348347"/>
          </a:xfrm>
        </p:grpSpPr>
        <p:sp>
          <p:nvSpPr>
            <p:cNvPr id="11" name="Freeform 11"/>
            <p:cNvSpPr/>
            <p:nvPr/>
          </p:nvSpPr>
          <p:spPr>
            <a:xfrm>
              <a:off x="0" y="0"/>
              <a:ext cx="2092996" cy="300722"/>
            </a:xfrm>
            <a:custGeom>
              <a:avLst/>
              <a:gdLst/>
              <a:ahLst/>
              <a:cxnLst/>
              <a:rect l="l" t="t" r="r" b="b"/>
              <a:pathLst>
                <a:path w="2092996" h="300722">
                  <a:moveTo>
                    <a:pt x="0" y="0"/>
                  </a:moveTo>
                  <a:lnTo>
                    <a:pt x="2092996" y="0"/>
                  </a:lnTo>
                  <a:lnTo>
                    <a:pt x="2092996" y="300722"/>
                  </a:lnTo>
                  <a:lnTo>
                    <a:pt x="0" y="300722"/>
                  </a:lnTo>
                  <a:close/>
                </a:path>
              </a:pathLst>
            </a:custGeom>
            <a:solidFill>
              <a:srgbClr val="D9D9D9"/>
            </a:solidFill>
          </p:spPr>
          <p:txBody>
            <a:bodyPr/>
            <a:lstStyle/>
            <a:p>
              <a:endParaRPr lang="ja-JP" altLang="en-US" sz="1100" dirty="0">
                <a:latin typeface="+mn-ea"/>
              </a:endParaRPr>
            </a:p>
          </p:txBody>
        </p:sp>
        <p:sp>
          <p:nvSpPr>
            <p:cNvPr id="12" name="TextBox 12"/>
            <p:cNvSpPr txBox="1"/>
            <p:nvPr/>
          </p:nvSpPr>
          <p:spPr>
            <a:xfrm>
              <a:off x="0" y="-47625"/>
              <a:ext cx="2092996" cy="348347"/>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3" name="Group 13"/>
          <p:cNvGrpSpPr/>
          <p:nvPr/>
        </p:nvGrpSpPr>
        <p:grpSpPr>
          <a:xfrm>
            <a:off x="118688" y="2405888"/>
            <a:ext cx="4304541" cy="642112"/>
            <a:chOff x="0" y="-166612"/>
            <a:chExt cx="2092996" cy="330865"/>
          </a:xfrm>
        </p:grpSpPr>
        <p:sp>
          <p:nvSpPr>
            <p:cNvPr id="14" name="Freeform 14"/>
            <p:cNvSpPr/>
            <p:nvPr/>
          </p:nvSpPr>
          <p:spPr>
            <a:xfrm>
              <a:off x="0" y="-166612"/>
              <a:ext cx="2092995" cy="330865"/>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900" dirty="0">
                  <a:latin typeface="+mn-ea"/>
                </a:rPr>
                <a:t>「動くお化け屋敷」の造形活動を実施。講師が組み立てた白板段ボールの迷路の内側に、自分たちでつくったお化けの仕掛けを設置したリ、外側を装飾したり、オリジナルのお化け屋敷をつくった。成果発表会では、お化け屋敷に在園児を招待し、子どもたちは案内人等の役割を担っていた。</a:t>
              </a:r>
            </a:p>
            <a:p>
              <a:endParaRPr lang="ja-JP" altLang="en-US" sz="800" dirty="0">
                <a:solidFill>
                  <a:schemeClr val="accent1"/>
                </a:solidFill>
                <a:latin typeface="+mn-ea"/>
              </a:endParaRPr>
            </a:p>
          </p:txBody>
        </p:sp>
        <p:sp>
          <p:nvSpPr>
            <p:cNvPr id="15" name="TextBox 15"/>
            <p:cNvSpPr txBox="1"/>
            <p:nvPr/>
          </p:nvSpPr>
          <p:spPr>
            <a:xfrm>
              <a:off x="0" y="-47625"/>
              <a:ext cx="2092996" cy="194723"/>
            </a:xfrm>
            <a:prstGeom prst="rect">
              <a:avLst/>
            </a:prstGeom>
          </p:spPr>
          <p:txBody>
            <a:bodyPr lIns="27517" tIns="27517" rIns="27517" bIns="27517" rtlCol="0" anchor="ctr"/>
            <a:lstStyle/>
            <a:p>
              <a:pPr algn="ctr">
                <a:lnSpc>
                  <a:spcPts val="1440"/>
                </a:lnSpc>
                <a:spcBef>
                  <a:spcPct val="0"/>
                </a:spcBef>
              </a:pPr>
              <a:endParaRPr sz="900">
                <a:latin typeface="+mn-ea"/>
              </a:endParaRPr>
            </a:p>
          </p:txBody>
        </p:sp>
      </p:grpSp>
      <p:grpSp>
        <p:nvGrpSpPr>
          <p:cNvPr id="16" name="Group 16"/>
          <p:cNvGrpSpPr/>
          <p:nvPr/>
        </p:nvGrpSpPr>
        <p:grpSpPr>
          <a:xfrm>
            <a:off x="118690" y="3341551"/>
            <a:ext cx="4304541" cy="392249"/>
            <a:chOff x="0" y="-47625"/>
            <a:chExt cx="2092996" cy="190723"/>
          </a:xfrm>
        </p:grpSpPr>
        <p:sp>
          <p:nvSpPr>
            <p:cNvPr id="17" name="Freeform 17"/>
            <p:cNvSpPr/>
            <p:nvPr/>
          </p:nvSpPr>
          <p:spPr>
            <a:xfrm>
              <a:off x="0" y="-38156"/>
              <a:ext cx="2092996" cy="181254"/>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900" dirty="0">
                  <a:latin typeface="+mn-ea"/>
                </a:rPr>
                <a:t>●準備した物　白板段ボール、油性マジック、はさみ、セロテープ、色紙、毛糸、リボン、カッティングシート、お花紙、</a:t>
              </a:r>
              <a:r>
                <a:rPr lang="ja-JP" altLang="en-US" sz="900">
                  <a:latin typeface="+mn-ea"/>
                </a:rPr>
                <a:t>モール等各種素材</a:t>
              </a:r>
              <a:endParaRPr lang="ja-JP" altLang="en-US" sz="900" dirty="0">
                <a:latin typeface="+mn-ea"/>
              </a:endParaRPr>
            </a:p>
          </p:txBody>
        </p:sp>
        <p:sp>
          <p:nvSpPr>
            <p:cNvPr id="18" name="TextBox 18"/>
            <p:cNvSpPr txBox="1"/>
            <p:nvPr/>
          </p:nvSpPr>
          <p:spPr>
            <a:xfrm>
              <a:off x="0" y="-47625"/>
              <a:ext cx="2092996" cy="181254"/>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9" name="Group 19"/>
          <p:cNvGrpSpPr/>
          <p:nvPr/>
        </p:nvGrpSpPr>
        <p:grpSpPr>
          <a:xfrm>
            <a:off x="118690" y="3574731"/>
            <a:ext cx="4304541" cy="3124196"/>
            <a:chOff x="0" y="-47625"/>
            <a:chExt cx="2092996" cy="632427"/>
          </a:xfrm>
        </p:grpSpPr>
        <p:sp>
          <p:nvSpPr>
            <p:cNvPr id="20" name="Freeform 20"/>
            <p:cNvSpPr/>
            <p:nvPr/>
          </p:nvSpPr>
          <p:spPr>
            <a:xfrm>
              <a:off x="0" y="61700"/>
              <a:ext cx="2092996" cy="523102"/>
            </a:xfrm>
            <a:custGeom>
              <a:avLst/>
              <a:gdLst/>
              <a:ahLst/>
              <a:cxnLst/>
              <a:rect l="l" t="t" r="r" b="b"/>
              <a:pathLst>
                <a:path w="2092996" h="570727">
                  <a:moveTo>
                    <a:pt x="0" y="0"/>
                  </a:moveTo>
                  <a:lnTo>
                    <a:pt x="2092996" y="0"/>
                  </a:lnTo>
                  <a:lnTo>
                    <a:pt x="2092996" y="570727"/>
                  </a:lnTo>
                  <a:lnTo>
                    <a:pt x="0" y="570727"/>
                  </a:lnTo>
                  <a:close/>
                </a:path>
              </a:pathLst>
            </a:custGeom>
            <a:solidFill>
              <a:srgbClr val="D9D9D9"/>
            </a:solidFill>
          </p:spPr>
          <p:txBody>
            <a:bodyPr/>
            <a:lstStyle/>
            <a:p>
              <a:r>
                <a:rPr lang="ja-JP" altLang="en-US" sz="850" dirty="0">
                  <a:latin typeface="+mn-ea"/>
                </a:rPr>
                <a:t>●活動内容（</a:t>
              </a:r>
              <a:r>
                <a:rPr lang="en-US" altLang="ja-JP" sz="850" dirty="0">
                  <a:latin typeface="+mn-ea"/>
                </a:rPr>
                <a:t>2</a:t>
              </a:r>
              <a:r>
                <a:rPr lang="ja-JP" altLang="en-US" sz="850" dirty="0">
                  <a:latin typeface="+mn-ea"/>
                </a:rPr>
                <a:t>日目）</a:t>
              </a:r>
              <a:endParaRPr lang="en-US" altLang="ja-JP" sz="850" dirty="0">
                <a:latin typeface="+mn-ea"/>
              </a:endParaRPr>
            </a:p>
            <a:p>
              <a:r>
                <a:rPr lang="en-US" altLang="ja-JP" sz="850" dirty="0">
                  <a:latin typeface="+mn-ea"/>
                </a:rPr>
                <a:t>1</a:t>
              </a:r>
              <a:r>
                <a:rPr lang="ja-JP" altLang="en-US" sz="850" dirty="0">
                  <a:latin typeface="+mn-ea"/>
                </a:rPr>
                <a:t>．真っ白な段ボールでつくった大きなトンネルがホールに現れ、全員で中に入ってみる</a:t>
              </a:r>
            </a:p>
            <a:p>
              <a:r>
                <a:rPr lang="en-US" altLang="ja-JP" sz="850" dirty="0">
                  <a:latin typeface="+mn-ea"/>
                </a:rPr>
                <a:t>2</a:t>
              </a:r>
              <a:r>
                <a:rPr lang="ja-JP" altLang="en-US" sz="850" dirty="0">
                  <a:latin typeface="+mn-ea"/>
                </a:rPr>
                <a:t>．子どもたちの意見から、トンネルを「お化け屋敷」にすることが決定</a:t>
              </a:r>
              <a:endParaRPr lang="en-US" altLang="ja-JP" sz="850" dirty="0">
                <a:latin typeface="+mn-ea"/>
              </a:endParaRPr>
            </a:p>
            <a:p>
              <a:r>
                <a:rPr lang="en-US" altLang="ja-JP" sz="850" dirty="0">
                  <a:latin typeface="+mn-ea"/>
                </a:rPr>
                <a:t>3</a:t>
              </a:r>
              <a:r>
                <a:rPr lang="ja-JP" altLang="en-US" sz="850" dirty="0">
                  <a:latin typeface="+mn-ea"/>
                </a:rPr>
                <a:t>．クレヨン、マジック、色紙、毛糸など、装飾に使う素材や使い方を外部講師が紹介する</a:t>
              </a:r>
              <a:endParaRPr lang="en-US" altLang="ja-JP" sz="850" dirty="0">
                <a:latin typeface="+mn-ea"/>
              </a:endParaRPr>
            </a:p>
            <a:p>
              <a:r>
                <a:rPr lang="en-US" altLang="ja-JP" sz="850" dirty="0">
                  <a:latin typeface="+mn-ea"/>
                </a:rPr>
                <a:t>4</a:t>
              </a:r>
              <a:r>
                <a:rPr lang="ja-JP" altLang="en-US" sz="850" dirty="0">
                  <a:latin typeface="+mn-ea"/>
                </a:rPr>
                <a:t>．お化け屋敷作りスタート。今回は主にトンネルの内側を製作。難しいことがあったらアーティストに相談しながら、自由に作っては飾ってを繰り返す</a:t>
              </a:r>
              <a:endParaRPr lang="en-US" altLang="ja-JP" sz="850" dirty="0">
                <a:latin typeface="+mn-ea"/>
              </a:endParaRPr>
            </a:p>
            <a:p>
              <a:r>
                <a:rPr lang="en-US" altLang="ja-JP" sz="850" dirty="0">
                  <a:latin typeface="+mn-ea"/>
                </a:rPr>
                <a:t>※</a:t>
              </a:r>
              <a:r>
                <a:rPr lang="ja-JP" altLang="en-US" sz="850" dirty="0">
                  <a:latin typeface="+mn-ea"/>
                </a:rPr>
                <a:t>１日目は同テーマに基づき、からくりの仕組みを体験して、製作を行った。</a:t>
              </a:r>
              <a:r>
                <a:rPr lang="en-US" altLang="ja-JP" sz="850" dirty="0">
                  <a:latin typeface="+mn-ea"/>
                </a:rPr>
                <a:t>3</a:t>
              </a:r>
              <a:r>
                <a:rPr lang="ja-JP" altLang="en-US" sz="850" dirty="0">
                  <a:latin typeface="+mn-ea"/>
                </a:rPr>
                <a:t>日目はお化け屋敷の外側の装飾を行った、</a:t>
              </a:r>
              <a:r>
                <a:rPr lang="en-US" altLang="ja-JP" sz="850" dirty="0">
                  <a:latin typeface="+mn-ea"/>
                </a:rPr>
                <a:t>4</a:t>
              </a:r>
              <a:r>
                <a:rPr lang="ja-JP" altLang="en-US" sz="850" dirty="0">
                  <a:latin typeface="+mn-ea"/>
                </a:rPr>
                <a:t>日目は</a:t>
              </a:r>
              <a:r>
                <a:rPr lang="en-US" altLang="ja-JP" sz="850" dirty="0">
                  <a:latin typeface="+mn-ea"/>
                </a:rPr>
                <a:t>0</a:t>
              </a:r>
              <a:r>
                <a:rPr lang="ja-JP" altLang="en-US" sz="850" dirty="0">
                  <a:latin typeface="+mn-ea"/>
                </a:rPr>
                <a:t>～</a:t>
              </a:r>
              <a:r>
                <a:rPr lang="en-US" altLang="ja-JP" sz="850" dirty="0">
                  <a:latin typeface="+mn-ea"/>
                </a:rPr>
                <a:t>4</a:t>
              </a:r>
              <a:r>
                <a:rPr lang="ja-JP" altLang="en-US" sz="850" dirty="0">
                  <a:latin typeface="+mn-ea"/>
                </a:rPr>
                <a:t>歳児クラスをお化け屋敷に招待。看板やチケットをつくり、お化け役、お化けのからくりを動かす役、もぎり係や案内人など、それぞれが役割を全うした。</a:t>
              </a:r>
              <a:endParaRPr lang="en-US" altLang="ja-JP" sz="850" dirty="0">
                <a:latin typeface="+mn-ea"/>
              </a:endParaRPr>
            </a:p>
            <a:p>
              <a:endParaRPr lang="ja-JP" altLang="en-US" sz="850" dirty="0">
                <a:latin typeface="+mn-ea"/>
              </a:endParaRPr>
            </a:p>
            <a:p>
              <a:r>
                <a:rPr lang="ja-JP" altLang="en-US" sz="850" dirty="0">
                  <a:latin typeface="+mn-ea"/>
                </a:rPr>
                <a:t>●子供たちの様子</a:t>
              </a:r>
              <a:endParaRPr lang="en-US" altLang="ja-JP" sz="850" dirty="0">
                <a:latin typeface="+mn-ea"/>
              </a:endParaRPr>
            </a:p>
            <a:p>
              <a:r>
                <a:rPr lang="ja-JP" altLang="en-US" sz="850" dirty="0">
                  <a:latin typeface="+mn-ea"/>
                </a:rPr>
                <a:t>・からくりの仕組みがうまく作動するよう、トライ＆エラーを繰り返しながら、製作活動に取り組む姿勢がみられた。</a:t>
              </a:r>
              <a:endParaRPr lang="en-US" altLang="ja-JP" sz="850" dirty="0">
                <a:latin typeface="+mn-ea"/>
              </a:endParaRPr>
            </a:p>
            <a:p>
              <a:r>
                <a:rPr lang="ja-JP" altLang="en-US" sz="850" dirty="0">
                  <a:latin typeface="+mn-ea"/>
                </a:rPr>
                <a:t>・友だちの作品からインスピレーションを受けて、自らの製作に取り入れたり、友だちと協力しながら装飾する姿があった。</a:t>
              </a:r>
              <a:endParaRPr lang="en-US" altLang="ja-JP" sz="850" dirty="0">
                <a:latin typeface="+mn-ea"/>
              </a:endParaRPr>
            </a:p>
            <a:p>
              <a:r>
                <a:rPr lang="ja-JP" altLang="en-US" sz="850" dirty="0">
                  <a:latin typeface="+mn-ea"/>
                </a:rPr>
                <a:t>・成果発表会では子どもたち自身が衣装等を工夫して製作、お化けに変身して演じた。また、お化けや看板、外壁の飾りなどにさまざまな工夫が見られ、子どもたちのこだわりや創作意欲が次々と広がっていった。</a:t>
              </a:r>
              <a:endParaRPr lang="en-US" altLang="ja-JP" sz="850" dirty="0">
                <a:latin typeface="+mn-ea"/>
              </a:endParaRPr>
            </a:p>
          </p:txBody>
        </p:sp>
        <p:sp>
          <p:nvSpPr>
            <p:cNvPr id="21" name="TextBox 21"/>
            <p:cNvSpPr txBox="1"/>
            <p:nvPr/>
          </p:nvSpPr>
          <p:spPr>
            <a:xfrm>
              <a:off x="0" y="-47625"/>
              <a:ext cx="2092996" cy="618352"/>
            </a:xfrm>
            <a:prstGeom prst="rect">
              <a:avLst/>
            </a:prstGeom>
          </p:spPr>
          <p:txBody>
            <a:bodyPr lIns="27517" tIns="27517" rIns="27517" bIns="27517" rtlCol="0" anchor="ctr"/>
            <a:lstStyle/>
            <a:p>
              <a:pPr algn="ctr">
                <a:lnSpc>
                  <a:spcPts val="1440"/>
                </a:lnSpc>
                <a:spcBef>
                  <a:spcPct val="0"/>
                </a:spcBef>
              </a:pPr>
              <a:endParaRPr sz="1000">
                <a:latin typeface="+mn-ea"/>
              </a:endParaRPr>
            </a:p>
          </p:txBody>
        </p:sp>
      </p:grpSp>
      <p:grpSp>
        <p:nvGrpSpPr>
          <p:cNvPr id="22" name="Group 22"/>
          <p:cNvGrpSpPr/>
          <p:nvPr/>
        </p:nvGrpSpPr>
        <p:grpSpPr>
          <a:xfrm>
            <a:off x="5029594" y="4720963"/>
            <a:ext cx="4304541" cy="1908432"/>
            <a:chOff x="0" y="-47625"/>
            <a:chExt cx="2092996" cy="583231"/>
          </a:xfrm>
        </p:grpSpPr>
        <p:sp>
          <p:nvSpPr>
            <p:cNvPr id="23" name="Freeform 23"/>
            <p:cNvSpPr/>
            <p:nvPr/>
          </p:nvSpPr>
          <p:spPr>
            <a:xfrm>
              <a:off x="0" y="138037"/>
              <a:ext cx="2092996" cy="397569"/>
            </a:xfrm>
            <a:custGeom>
              <a:avLst/>
              <a:gdLst/>
              <a:ahLst/>
              <a:cxnLst/>
              <a:rect l="l" t="t" r="r" b="b"/>
              <a:pathLst>
                <a:path w="2092996" h="535606">
                  <a:moveTo>
                    <a:pt x="0" y="0"/>
                  </a:moveTo>
                  <a:lnTo>
                    <a:pt x="2092996" y="0"/>
                  </a:lnTo>
                  <a:lnTo>
                    <a:pt x="2092996" y="535606"/>
                  </a:lnTo>
                  <a:lnTo>
                    <a:pt x="0" y="535606"/>
                  </a:lnTo>
                  <a:close/>
                </a:path>
              </a:pathLst>
            </a:custGeom>
            <a:solidFill>
              <a:srgbClr val="D9D9D9"/>
            </a:solidFill>
          </p:spPr>
          <p:txBody>
            <a:bodyPr/>
            <a:lstStyle/>
            <a:p>
              <a:r>
                <a:rPr lang="ja-JP" altLang="en-US" sz="900" dirty="0">
                  <a:latin typeface="+mn-ea"/>
                </a:rPr>
                <a:t>●保育士から</a:t>
              </a:r>
              <a:endParaRPr lang="en-US" altLang="ja-JP" sz="900" dirty="0">
                <a:latin typeface="+mn-ea"/>
              </a:endParaRPr>
            </a:p>
            <a:p>
              <a:r>
                <a:rPr lang="ja-JP" altLang="en-US" sz="900" dirty="0">
                  <a:latin typeface="+mn-ea"/>
                </a:rPr>
                <a:t>・これまで個々の製作活動を行うことが多かったが、「動くお化け屋敷」をつくるという一つの目的に向かって、みんなでアイデアを出し合って、友だちと協力する子どもたちの姿がみられたことは嬉しかった。</a:t>
              </a:r>
            </a:p>
            <a:p>
              <a:r>
                <a:rPr lang="ja-JP" altLang="en-US" sz="900" dirty="0">
                  <a:latin typeface="+mn-ea"/>
                </a:rPr>
                <a:t>・また、大きな作品づくりに取り組み、子どもたちが伸び伸びと絵を描くことができていたのも、貴重な体験だった。</a:t>
              </a:r>
            </a:p>
            <a:p>
              <a:r>
                <a:rPr lang="ja-JP" altLang="en-US" sz="900" dirty="0">
                  <a:latin typeface="+mn-ea"/>
                </a:rPr>
                <a:t>・初回のからくり製作の体験が子どもたちにとって興味深かったようで、仕組みなどもちゃんと覚えていて、最後まで細部にこだわって製作する</a:t>
              </a:r>
              <a:r>
                <a:rPr lang="ja-JP" altLang="en-US" sz="900">
                  <a:latin typeface="+mn-ea"/>
                </a:rPr>
                <a:t>子どもたちの姿勢</a:t>
              </a:r>
              <a:r>
                <a:rPr lang="ja-JP" altLang="en-US" sz="900" dirty="0">
                  <a:latin typeface="+mn-ea"/>
                </a:rPr>
                <a:t>が見受けられた。</a:t>
              </a:r>
              <a:endParaRPr lang="en-US" altLang="ja-JP" sz="1000" dirty="0">
                <a:latin typeface="+mn-ea"/>
              </a:endParaRPr>
            </a:p>
          </p:txBody>
        </p:sp>
        <p:sp>
          <p:nvSpPr>
            <p:cNvPr id="24" name="TextBox 24"/>
            <p:cNvSpPr txBox="1"/>
            <p:nvPr/>
          </p:nvSpPr>
          <p:spPr>
            <a:xfrm>
              <a:off x="0" y="-47625"/>
              <a:ext cx="2092996" cy="583231"/>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sp>
        <p:nvSpPr>
          <p:cNvPr id="31" name="テキスト ボックス 30">
            <a:extLst>
              <a:ext uri="{FF2B5EF4-FFF2-40B4-BE49-F238E27FC236}">
                <a16:creationId xmlns:a16="http://schemas.microsoft.com/office/drawing/2014/main" id="{AD4E683F-297D-CC8C-0886-606EB1AFDD7A}"/>
              </a:ext>
            </a:extLst>
          </p:cNvPr>
          <p:cNvSpPr txBox="1"/>
          <p:nvPr/>
        </p:nvSpPr>
        <p:spPr>
          <a:xfrm>
            <a:off x="7974061" y="658586"/>
            <a:ext cx="1931939" cy="325795"/>
          </a:xfrm>
          <a:prstGeom prst="rect">
            <a:avLst/>
          </a:prstGeom>
          <a:noFill/>
        </p:spPr>
        <p:txBody>
          <a:bodyPr wrap="none" rtlCol="0">
            <a:spAutoFit/>
          </a:bodyPr>
          <a:lstStyle/>
          <a:p>
            <a:r>
              <a:rPr kumimoji="1" lang="ja-JP" altLang="en-US" sz="1517" dirty="0"/>
              <a:t>高南保育園（豊島区）</a:t>
            </a:r>
          </a:p>
        </p:txBody>
      </p:sp>
      <p:graphicFrame>
        <p:nvGraphicFramePr>
          <p:cNvPr id="26" name="表 25">
            <a:extLst>
              <a:ext uri="{FF2B5EF4-FFF2-40B4-BE49-F238E27FC236}">
                <a16:creationId xmlns:a16="http://schemas.microsoft.com/office/drawing/2014/main" id="{2EA20A28-2EA3-B2E2-D7BA-58259A194173}"/>
              </a:ext>
            </a:extLst>
          </p:cNvPr>
          <p:cNvGraphicFramePr>
            <a:graphicFrameLocks noGrp="1"/>
          </p:cNvGraphicFramePr>
          <p:nvPr>
            <p:extLst>
              <p:ext uri="{D42A27DB-BD31-4B8C-83A1-F6EECF244321}">
                <p14:modId xmlns:p14="http://schemas.microsoft.com/office/powerpoint/2010/main" val="818671270"/>
              </p:ext>
            </p:extLst>
          </p:nvPr>
        </p:nvGraphicFramePr>
        <p:xfrm>
          <a:off x="4986499" y="1567656"/>
          <a:ext cx="4159888" cy="1863944"/>
        </p:xfrm>
        <a:graphic>
          <a:graphicData uri="http://schemas.openxmlformats.org/drawingml/2006/table">
            <a:tbl>
              <a:tblPr firstRow="1" bandRow="1">
                <a:tableStyleId>{9D7B26C5-4107-4FEC-AEDC-1716B250A1EF}</a:tableStyleId>
              </a:tblPr>
              <a:tblGrid>
                <a:gridCol w="305778">
                  <a:extLst>
                    <a:ext uri="{9D8B030D-6E8A-4147-A177-3AD203B41FA5}">
                      <a16:colId xmlns:a16="http://schemas.microsoft.com/office/drawing/2014/main" val="1237311585"/>
                    </a:ext>
                  </a:extLst>
                </a:gridCol>
                <a:gridCol w="2175323">
                  <a:extLst>
                    <a:ext uri="{9D8B030D-6E8A-4147-A177-3AD203B41FA5}">
                      <a16:colId xmlns:a16="http://schemas.microsoft.com/office/drawing/2014/main" val="2811339662"/>
                    </a:ext>
                  </a:extLst>
                </a:gridCol>
                <a:gridCol w="609600">
                  <a:extLst>
                    <a:ext uri="{9D8B030D-6E8A-4147-A177-3AD203B41FA5}">
                      <a16:colId xmlns:a16="http://schemas.microsoft.com/office/drawing/2014/main" val="3322251565"/>
                    </a:ext>
                  </a:extLst>
                </a:gridCol>
                <a:gridCol w="457200">
                  <a:extLst>
                    <a:ext uri="{9D8B030D-6E8A-4147-A177-3AD203B41FA5}">
                      <a16:colId xmlns:a16="http://schemas.microsoft.com/office/drawing/2014/main" val="2024080890"/>
                    </a:ext>
                  </a:extLst>
                </a:gridCol>
                <a:gridCol w="611987">
                  <a:extLst>
                    <a:ext uri="{9D8B030D-6E8A-4147-A177-3AD203B41FA5}">
                      <a16:colId xmlns:a16="http://schemas.microsoft.com/office/drawing/2014/main" val="3310996346"/>
                    </a:ext>
                  </a:extLst>
                </a:gridCol>
              </a:tblGrid>
              <a:tr h="198300">
                <a:tc gridSpan="2">
                  <a:txBody>
                    <a:bodyPr/>
                    <a:lstStyle/>
                    <a:p>
                      <a:r>
                        <a:rPr kumimoji="1" lang="ja-JP" altLang="en-US" sz="900" dirty="0"/>
                        <a:t>活動内容</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実施日</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時間</a:t>
                      </a:r>
                      <a:r>
                        <a:rPr kumimoji="1" lang="en-US" altLang="ja-JP" sz="900" dirty="0"/>
                        <a:t>/</a:t>
                      </a:r>
                      <a:r>
                        <a:rPr kumimoji="1" lang="ja-JP" altLang="en-US" sz="9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人数</a:t>
                      </a:r>
                      <a:r>
                        <a:rPr kumimoji="1" lang="en-US" altLang="ja-JP" sz="900" dirty="0"/>
                        <a:t>/</a:t>
                      </a:r>
                      <a:r>
                        <a:rPr kumimoji="1" lang="ja-JP" altLang="en-US" sz="9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724770"/>
                  </a:ext>
                </a:extLst>
              </a:tr>
              <a:tr h="351374">
                <a:tc>
                  <a:txBody>
                    <a:bodyPr/>
                    <a:lstStyle/>
                    <a:p>
                      <a:r>
                        <a:rPr kumimoji="1" lang="ja-JP" altLang="en-US" sz="1100" dirty="0"/>
                        <a:t>①</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アーティストワークショップ１</a:t>
                      </a:r>
                    </a:p>
                    <a:p>
                      <a:r>
                        <a:rPr kumimoji="1" lang="ja-JP" altLang="en-US" sz="900" dirty="0"/>
                        <a:t>講師：水内貴英（美術家）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R7.10.2</a:t>
                      </a:r>
                      <a:r>
                        <a:rPr kumimoji="1" lang="ja-JP" altLang="en-US" sz="900" dirty="0"/>
                        <a:t>（木）</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a:t>90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19</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008916"/>
                  </a:ext>
                </a:extLst>
              </a:tr>
              <a:tr h="220088">
                <a:tc>
                  <a:txBody>
                    <a:bodyPr/>
                    <a:lstStyle/>
                    <a:p>
                      <a:r>
                        <a:rPr kumimoji="1" lang="ja-JP" altLang="en-US" sz="1100" dirty="0"/>
                        <a:t>②</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アーティストワークショップ２</a:t>
                      </a:r>
                    </a:p>
                    <a:p>
                      <a:r>
                        <a:rPr kumimoji="1" lang="ja-JP" altLang="en-US" sz="900" dirty="0"/>
                        <a:t>講師：水内貴英（美術家）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R7.10.14 </a:t>
                      </a:r>
                      <a:r>
                        <a:rPr kumimoji="1" lang="ja-JP" altLang="en-US" sz="900" dirty="0"/>
                        <a:t>（火）</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90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20</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064530"/>
                  </a:ext>
                </a:extLst>
              </a:tr>
              <a:tr h="0">
                <a:tc>
                  <a:txBody>
                    <a:bodyPr/>
                    <a:lstStyle/>
                    <a:p>
                      <a:r>
                        <a:rPr kumimoji="1" lang="ja-JP" altLang="en-US" sz="1100" dirty="0"/>
                        <a:t>③</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アーティストワークショップ３</a:t>
                      </a:r>
                    </a:p>
                    <a:p>
                      <a:r>
                        <a:rPr kumimoji="1" lang="ja-JP" altLang="en-US" sz="900" dirty="0"/>
                        <a:t>講師：水内貴英（美術家）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R7.10.16</a:t>
                      </a:r>
                      <a:r>
                        <a:rPr kumimoji="1" lang="ja-JP" altLang="en-US" sz="900" dirty="0"/>
                        <a:t>（木）</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90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19</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375456"/>
                  </a:ext>
                </a:extLst>
              </a:tr>
              <a:tr h="201076">
                <a:tc>
                  <a:txBody>
                    <a:bodyPr/>
                    <a:lstStyle/>
                    <a:p>
                      <a:r>
                        <a:rPr kumimoji="1" lang="ja-JP" altLang="en-US" sz="1100" dirty="0"/>
                        <a:t>④</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t>アーティストワークショップ４</a:t>
                      </a:r>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t>講師：水内貴英（美術家）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R7.10.28</a:t>
                      </a:r>
                      <a:r>
                        <a:rPr kumimoji="1" lang="ja-JP" altLang="en-US" sz="900" dirty="0"/>
                        <a:t>（火）</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90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20</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8497734"/>
                  </a:ext>
                </a:extLst>
              </a:tr>
              <a:tr h="108585">
                <a:tc>
                  <a:txBody>
                    <a:bodyPr/>
                    <a:lstStyle/>
                    <a:p>
                      <a:endParaRPr kumimoji="1" lang="ja-JP" altLang="en-US" sz="11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solidFill>
                            <a:srgbClr val="FF0000"/>
                          </a:solidFill>
                        </a:rPr>
                        <a:t>※</a:t>
                      </a:r>
                      <a:r>
                        <a:rPr kumimoji="1" lang="ja-JP" altLang="en-US" sz="900" dirty="0">
                          <a:solidFill>
                            <a:srgbClr val="FF0000"/>
                          </a:solidFill>
                        </a:rPr>
                        <a:t>保育園で加筆</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9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9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9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1568845"/>
                  </a:ext>
                </a:extLst>
              </a:tr>
            </a:tbl>
          </a:graphicData>
        </a:graphic>
      </p:graphicFrame>
      <p:pic>
        <p:nvPicPr>
          <p:cNvPr id="28" name="図 27">
            <a:extLst>
              <a:ext uri="{FF2B5EF4-FFF2-40B4-BE49-F238E27FC236}">
                <a16:creationId xmlns:a16="http://schemas.microsoft.com/office/drawing/2014/main" id="{E0C89D1D-4DCC-9AD4-FFD2-F4B68A3A0A3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05998" y="3498582"/>
            <a:ext cx="1830332" cy="1372749"/>
          </a:xfrm>
          <a:prstGeom prst="rect">
            <a:avLst/>
          </a:prstGeom>
        </p:spPr>
      </p:pic>
      <p:pic>
        <p:nvPicPr>
          <p:cNvPr id="32" name="図 31">
            <a:extLst>
              <a:ext uri="{FF2B5EF4-FFF2-40B4-BE49-F238E27FC236}">
                <a16:creationId xmlns:a16="http://schemas.microsoft.com/office/drawing/2014/main" id="{4B6643FF-B17D-9E83-450B-FCD45F699C4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16055" y="3514743"/>
            <a:ext cx="1830332" cy="1372749"/>
          </a:xfrm>
          <a:prstGeom prst="rect">
            <a:avLst/>
          </a:prstGeom>
        </p:spPr>
      </p:pic>
      <p:sp>
        <p:nvSpPr>
          <p:cNvPr id="34" name="テキスト ボックス 33">
            <a:extLst>
              <a:ext uri="{FF2B5EF4-FFF2-40B4-BE49-F238E27FC236}">
                <a16:creationId xmlns:a16="http://schemas.microsoft.com/office/drawing/2014/main" id="{DE6CB470-39E1-37C0-B81F-73AFD4F5B43D}"/>
              </a:ext>
            </a:extLst>
          </p:cNvPr>
          <p:cNvSpPr txBox="1"/>
          <p:nvPr/>
        </p:nvSpPr>
        <p:spPr>
          <a:xfrm>
            <a:off x="100215" y="1469963"/>
            <a:ext cx="4304539" cy="707886"/>
          </a:xfrm>
          <a:prstGeom prst="rect">
            <a:avLst/>
          </a:prstGeom>
          <a:noFill/>
        </p:spPr>
        <p:txBody>
          <a:bodyPr wrap="square">
            <a:spAutoFit/>
          </a:bodyPr>
          <a:lstStyle/>
          <a:p>
            <a:r>
              <a:rPr lang="ja-JP" altLang="en-US" sz="800" dirty="0"/>
              <a:t>運動会が終わったあたりから、年長主催の何かを保育園のお友だちに企画したいね。と、夏あたりから話をしていて、昨年の年長がやったおばけ屋敷が印象に残っていたのか、自分たちもやってみたいという気持ちが高まっていた。運動会を終え本格的に話し合いを進めると、①脅かすものを作ってみたい。②動く仕掛けが作りたい③おばけになりたい④迷路とアイデアが出る。そこで作ることが好きなクラスなので、</a:t>
            </a:r>
            <a:r>
              <a:rPr lang="en-US" altLang="ja-JP" sz="800" dirty="0"/>
              <a:t>『</a:t>
            </a:r>
            <a:r>
              <a:rPr lang="ja-JP" altLang="en-US" sz="800" dirty="0"/>
              <a:t>仕掛け</a:t>
            </a:r>
            <a:r>
              <a:rPr lang="en-US" altLang="ja-JP" sz="800" dirty="0"/>
              <a:t>』</a:t>
            </a:r>
            <a:r>
              <a:rPr lang="ja-JP" altLang="en-US" sz="800" dirty="0"/>
              <a:t>を作るきっかけを学びたいと思い</a:t>
            </a:r>
            <a:r>
              <a:rPr lang="en-US" altLang="ja-JP" sz="800" dirty="0"/>
              <a:t>『</a:t>
            </a:r>
            <a:r>
              <a:rPr lang="ja-JP" altLang="en-US" sz="800" dirty="0"/>
              <a:t>造形</a:t>
            </a:r>
            <a:r>
              <a:rPr lang="en-US" altLang="ja-JP" sz="800" dirty="0"/>
              <a:t>』</a:t>
            </a:r>
            <a:r>
              <a:rPr lang="ja-JP" altLang="en-US" sz="800" dirty="0"/>
              <a:t>活動を選択した。</a:t>
            </a:r>
            <a:endParaRPr lang="en-US" altLang="ja-JP"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748</Words>
  <Application>Microsoft Office PowerPoint</Application>
  <PresentationFormat>A4 210 x 297 mm</PresentationFormat>
  <Paragraphs>55</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Arial</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吉川有花</dc:creator>
  <cp:lastModifiedBy>吉川有花</cp:lastModifiedBy>
  <cp:revision>48</cp:revision>
  <cp:lastPrinted>2026-02-20T09:39:44Z</cp:lastPrinted>
  <dcterms:created xsi:type="dcterms:W3CDTF">2006-08-16T00:00:00Z</dcterms:created>
  <dcterms:modified xsi:type="dcterms:W3CDTF">2026-02-27T01:06:31Z</dcterms:modified>
  <dc:identifier>DAGUdYPcmw4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0x010100D0A96A0827213141AFF018DE0023E132</vt:lpwstr>
  </property>
</Properties>
</file>