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797675" cy="9926638"/>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149" autoAdjust="0"/>
  </p:normalViewPr>
  <p:slideViewPr>
    <p:cSldViewPr>
      <p:cViewPr>
        <p:scale>
          <a:sx n="106" d="100"/>
          <a:sy n="106" d="100"/>
        </p:scale>
        <p:origin x="84" y="-1728"/>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4/2/2026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08537"/>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テーマを設定する</a:t>
            </a:r>
          </a:p>
        </p:txBody>
      </p:sp>
      <p:sp>
        <p:nvSpPr>
          <p:cNvPr id="4" name="Freeform 4"/>
          <p:cNvSpPr/>
          <p:nvPr/>
        </p:nvSpPr>
        <p:spPr>
          <a:xfrm>
            <a:off x="46678" y="302816"/>
            <a:ext cx="2772722"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2383" b="1" dirty="0">
                <a:solidFill>
                  <a:schemeClr val="bg1"/>
                </a:solidFill>
              </a:rPr>
              <a:t>テーマ：音と色</a:t>
            </a:r>
          </a:p>
        </p:txBody>
      </p:sp>
      <p:sp>
        <p:nvSpPr>
          <p:cNvPr id="5" name="Freeform 5"/>
          <p:cNvSpPr/>
          <p:nvPr/>
        </p:nvSpPr>
        <p:spPr>
          <a:xfrm>
            <a:off x="118690" y="2819400"/>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環境をデザインする</a:t>
            </a:r>
          </a:p>
        </p:txBody>
      </p:sp>
      <p:sp>
        <p:nvSpPr>
          <p:cNvPr id="6" name="Freeform 6"/>
          <p:cNvSpPr/>
          <p:nvPr/>
        </p:nvSpPr>
        <p:spPr>
          <a:xfrm>
            <a:off x="118690" y="3539361"/>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探究活動を実践する</a:t>
            </a:r>
          </a:p>
        </p:txBody>
      </p:sp>
      <p:sp>
        <p:nvSpPr>
          <p:cNvPr id="7" name="Freeform 7"/>
          <p:cNvSpPr/>
          <p:nvPr/>
        </p:nvSpPr>
        <p:spPr>
          <a:xfrm>
            <a:off x="4973542" y="1113957"/>
            <a:ext cx="222885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活動スケジュール（</a:t>
            </a:r>
            <a:r>
              <a:rPr lang="en-US" altLang="ja-JP" sz="1083" b="1" dirty="0"/>
              <a:t>5</a:t>
            </a:r>
            <a:r>
              <a:rPr lang="ja-JP" altLang="en-US" sz="1083" b="1" dirty="0"/>
              <a:t>歳児クラス）</a:t>
            </a:r>
          </a:p>
        </p:txBody>
      </p:sp>
      <p:sp>
        <p:nvSpPr>
          <p:cNvPr id="8" name="Freeform 8"/>
          <p:cNvSpPr/>
          <p:nvPr/>
        </p:nvSpPr>
        <p:spPr>
          <a:xfrm>
            <a:off x="4514696" y="5032730"/>
            <a:ext cx="1739507"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振り返りをふまえた気づき</a:t>
            </a:r>
          </a:p>
        </p:txBody>
      </p:sp>
      <p:sp>
        <p:nvSpPr>
          <p:cNvPr id="9" name="Freeform 9"/>
          <p:cNvSpPr/>
          <p:nvPr/>
        </p:nvSpPr>
        <p:spPr>
          <a:xfrm>
            <a:off x="6607" y="2057400"/>
            <a:ext cx="3193793" cy="306663"/>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tIns="0" bIns="0"/>
          <a:lstStyle/>
          <a:p>
            <a:pPr algn="ctr">
              <a:lnSpc>
                <a:spcPct val="150000"/>
              </a:lnSpc>
            </a:pPr>
            <a:r>
              <a:rPr lang="ja-JP" altLang="en-US" sz="1300" b="1" dirty="0">
                <a:solidFill>
                  <a:schemeClr val="bg1"/>
                </a:solidFill>
              </a:rPr>
              <a:t>活動　アーティストワークショップ１～４</a:t>
            </a:r>
          </a:p>
        </p:txBody>
      </p:sp>
      <p:grpSp>
        <p:nvGrpSpPr>
          <p:cNvPr id="10" name="Group 10"/>
          <p:cNvGrpSpPr/>
          <p:nvPr/>
        </p:nvGrpSpPr>
        <p:grpSpPr>
          <a:xfrm>
            <a:off x="118690" y="1429138"/>
            <a:ext cx="4304541" cy="668436"/>
            <a:chOff x="0" y="0"/>
            <a:chExt cx="2092996" cy="300722"/>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76200" y="2362200"/>
            <a:ext cx="4304540" cy="658703"/>
            <a:chOff x="0" y="-127348"/>
            <a:chExt cx="2092996" cy="274446"/>
          </a:xfrm>
        </p:grpSpPr>
        <p:sp>
          <p:nvSpPr>
            <p:cNvPr id="14" name="Freeform 14"/>
            <p:cNvSpPr/>
            <p:nvPr/>
          </p:nvSpPr>
          <p:spPr>
            <a:xfrm>
              <a:off x="0" y="-127348"/>
              <a:ext cx="2092996" cy="178717"/>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800" dirty="0">
                  <a:latin typeface="+mn-ea"/>
                </a:rPr>
                <a:t>オノマトペをもとに、楽器や声、紙や素材を使ってダイナミックな表現遊びを展開。色や歌も取り入れ、園児それぞれの興味に応じて表現を広げ、最終日は</a:t>
              </a:r>
              <a:r>
                <a:rPr lang="en-US" altLang="ja-JP" sz="800" dirty="0">
                  <a:latin typeface="+mn-ea"/>
                </a:rPr>
                <a:t>4</a:t>
              </a:r>
              <a:r>
                <a:rPr lang="ja-JP" altLang="en-US" sz="800" dirty="0">
                  <a:latin typeface="+mn-ea"/>
                </a:rPr>
                <a:t>歳児を招待して大きな紙にカラフルなテープで描く活動を行った。</a:t>
              </a: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1000">
                <a:latin typeface="+mn-ea"/>
              </a:endParaRPr>
            </a:p>
          </p:txBody>
        </p:sp>
      </p:grpSp>
      <p:grpSp>
        <p:nvGrpSpPr>
          <p:cNvPr id="16" name="Group 16"/>
          <p:cNvGrpSpPr/>
          <p:nvPr/>
        </p:nvGrpSpPr>
        <p:grpSpPr>
          <a:xfrm>
            <a:off x="118690" y="3112951"/>
            <a:ext cx="4304541" cy="392249"/>
            <a:chOff x="0" y="-47625"/>
            <a:chExt cx="2092996" cy="190723"/>
          </a:xfrm>
        </p:grpSpPr>
        <p:sp>
          <p:nvSpPr>
            <p:cNvPr id="17" name="Freeform 17"/>
            <p:cNvSpPr/>
            <p:nvPr/>
          </p:nvSpPr>
          <p:spPr>
            <a:xfrm>
              <a:off x="0" y="-38156"/>
              <a:ext cx="2092996" cy="181254"/>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●準備した物　ボーカスペーパー、お花紙、模造紙、マスキングテープ、クラフトテープ、うちわ、養生マスカーテープ、ハサミ、養生テープ</a:t>
              </a: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9" name="Group 19"/>
          <p:cNvGrpSpPr/>
          <p:nvPr/>
        </p:nvGrpSpPr>
        <p:grpSpPr>
          <a:xfrm>
            <a:off x="118690" y="3574731"/>
            <a:ext cx="4304541" cy="3124196"/>
            <a:chOff x="0" y="-47625"/>
            <a:chExt cx="2092996" cy="632427"/>
          </a:xfrm>
        </p:grpSpPr>
        <p:sp>
          <p:nvSpPr>
            <p:cNvPr id="20" name="Freeform 20"/>
            <p:cNvSpPr/>
            <p:nvPr/>
          </p:nvSpPr>
          <p:spPr>
            <a:xfrm>
              <a:off x="0" y="8510"/>
              <a:ext cx="2092996" cy="57629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870" dirty="0">
                  <a:latin typeface="+mn-ea"/>
                </a:rPr>
                <a:t>●活動内容（</a:t>
              </a:r>
              <a:r>
                <a:rPr lang="en-US" altLang="ja-JP" sz="870" dirty="0">
                  <a:latin typeface="+mn-ea"/>
                </a:rPr>
                <a:t>2</a:t>
              </a:r>
              <a:r>
                <a:rPr lang="ja-JP" altLang="en-US" sz="870" dirty="0">
                  <a:latin typeface="+mn-ea"/>
                </a:rPr>
                <a:t>日目）</a:t>
              </a:r>
              <a:endParaRPr lang="en-US" altLang="ja-JP" sz="870" dirty="0">
                <a:latin typeface="+mn-ea"/>
              </a:endParaRPr>
            </a:p>
            <a:p>
              <a:pPr algn="l"/>
              <a:r>
                <a:rPr lang="en-US" altLang="ja-JP" sz="870" b="0" i="0" u="none" strike="noStrike" baseline="0" dirty="0">
                  <a:latin typeface="ＭＳ Ｐゴシック" panose="020B0600070205080204" pitchFamily="50" charset="-128"/>
                </a:rPr>
                <a:t>1</a:t>
              </a:r>
              <a:r>
                <a:rPr lang="ja-JP" altLang="en-US" sz="870" b="0" i="0" u="none" strike="noStrike" baseline="0" dirty="0">
                  <a:latin typeface="ＭＳ Ｐゴシック" panose="020B0600070205080204" pitchFamily="50" charset="-128"/>
                </a:rPr>
                <a:t>．いろんな楽器の紹介。室外機のホースなど、楽器</a:t>
              </a:r>
              <a:r>
                <a:rPr lang="ja-JP" altLang="en-US" sz="870" dirty="0">
                  <a:latin typeface="ＭＳ Ｐゴシック" panose="020B0600070205080204" pitchFamily="50" charset="-128"/>
                </a:rPr>
                <a:t>では</a:t>
              </a:r>
              <a:r>
                <a:rPr lang="ja-JP" altLang="en-US" sz="870" b="0" i="0" u="none" strike="noStrike" baseline="0" dirty="0">
                  <a:latin typeface="ＭＳ Ｐゴシック" panose="020B0600070205080204" pitchFamily="50" charset="-128"/>
                </a:rPr>
                <a:t>ないものでも音を奏でてみる</a:t>
              </a:r>
            </a:p>
            <a:p>
              <a:pPr algn="l"/>
              <a:r>
                <a:rPr lang="en-US" altLang="ja-JP" sz="870" dirty="0">
                  <a:latin typeface="ＭＳ Ｐゴシック" panose="020B0600070205080204" pitchFamily="50" charset="-128"/>
                </a:rPr>
                <a:t>2</a:t>
              </a:r>
              <a:r>
                <a:rPr lang="ja-JP" altLang="en-US" sz="870" dirty="0">
                  <a:latin typeface="ＭＳ Ｐゴシック" panose="020B0600070205080204" pitchFamily="50" charset="-128"/>
                </a:rPr>
                <a:t>．</a:t>
              </a:r>
              <a:r>
                <a:rPr lang="ja-JP" altLang="en-US" sz="870" b="0" i="0" u="none" strike="noStrike" baseline="0" dirty="0">
                  <a:latin typeface="ＭＳ Ｐゴシック" panose="020B0600070205080204" pitchFamily="50" charset="-128"/>
                </a:rPr>
                <a:t>アーティストたちの演奏や歌声の中で、ロール状のボーカスペーパーを転がしてホール一面に紙を広げていき、各々が自由にリズミカルに紙と戯れ遊びを生み出す</a:t>
              </a:r>
            </a:p>
            <a:p>
              <a:pPr algn="l"/>
              <a:r>
                <a:rPr lang="en-US" altLang="ja-JP" sz="870" b="0" i="0" u="none" strike="noStrike" baseline="0" dirty="0">
                  <a:latin typeface="ＭＳ Ｐゴシック" panose="020B0600070205080204" pitchFamily="50" charset="-128"/>
                </a:rPr>
                <a:t>3</a:t>
              </a:r>
              <a:r>
                <a:rPr lang="ja-JP" altLang="en-US" sz="870" b="0" i="0" u="none" strike="noStrike" baseline="0" dirty="0">
                  <a:latin typeface="ＭＳ Ｐゴシック" panose="020B0600070205080204" pitchFamily="50" charset="-128"/>
                </a:rPr>
                <a:t>．部屋中の紙を真ん中に集めて、大きな紙山の中で横になる</a:t>
              </a:r>
            </a:p>
            <a:p>
              <a:pPr algn="l"/>
              <a:r>
                <a:rPr lang="en-US" altLang="ja-JP" sz="870" b="0" i="0" u="none" strike="noStrike" baseline="0" dirty="0">
                  <a:latin typeface="ＭＳ Ｐゴシック" panose="020B0600070205080204" pitchFamily="50" charset="-128"/>
                </a:rPr>
                <a:t>4</a:t>
              </a:r>
              <a:r>
                <a:rPr lang="ja-JP" altLang="en-US" sz="870" b="0" i="0" u="none" strike="noStrike" baseline="0" dirty="0">
                  <a:latin typeface="ＭＳ Ｐゴシック" panose="020B0600070205080204" pitchFamily="50" charset="-128"/>
                </a:rPr>
                <a:t>．紙吹雪（白いお花紙をちぎったもの）が傘に入れられ、子どもたちの頭上で回転。雪のように舞い落ちる</a:t>
              </a:r>
            </a:p>
            <a:p>
              <a:pPr algn="l"/>
              <a:r>
                <a:rPr lang="en-US" altLang="ja-JP" sz="870" b="0" i="0" u="none" strike="noStrike" baseline="0" dirty="0">
                  <a:latin typeface="ＭＳ Ｐゴシック" panose="020B0600070205080204" pitchFamily="50" charset="-128"/>
                </a:rPr>
                <a:t>5</a:t>
              </a:r>
              <a:r>
                <a:rPr lang="ja-JP" altLang="en-US" sz="870" b="0" i="0" u="none" strike="noStrike" baseline="0" dirty="0">
                  <a:latin typeface="ＭＳ Ｐゴシック" panose="020B0600070205080204" pitchFamily="50" charset="-128"/>
                </a:rPr>
                <a:t>．楽器に触れたり、紙に包まったり、雪を集めて散らしたり、自由に過ごす</a:t>
              </a:r>
              <a:endParaRPr lang="en-US" altLang="ja-JP" sz="870" b="0" i="0" u="none" strike="noStrike" baseline="0" dirty="0">
                <a:latin typeface="ＭＳ Ｐゴシック" panose="020B0600070205080204" pitchFamily="50" charset="-128"/>
              </a:endParaRPr>
            </a:p>
            <a:p>
              <a:pPr algn="l"/>
              <a:r>
                <a:rPr lang="en-US" altLang="ja-JP" sz="870" dirty="0">
                  <a:latin typeface="ＭＳ Ｐゴシック" panose="020B0600070205080204" pitchFamily="50" charset="-128"/>
                </a:rPr>
                <a:t>※</a:t>
              </a:r>
              <a:r>
                <a:rPr lang="ja-JP" altLang="en-US" sz="870" dirty="0">
                  <a:latin typeface="ＭＳ Ｐゴシック" panose="020B0600070205080204" pitchFamily="50" charset="-128"/>
                </a:rPr>
                <a:t>１日目は導入として、同テーマに基づき別内容で造形ワークショップを実施。</a:t>
              </a:r>
              <a:r>
                <a:rPr lang="en-US" altLang="ja-JP" sz="870" dirty="0">
                  <a:latin typeface="ＭＳ Ｐゴシック" panose="020B0600070205080204" pitchFamily="50" charset="-128"/>
                </a:rPr>
                <a:t>3</a:t>
              </a:r>
              <a:r>
                <a:rPr lang="ja-JP" altLang="en-US" sz="870" dirty="0">
                  <a:latin typeface="ＭＳ Ｐゴシック" panose="020B0600070205080204" pitchFamily="50" charset="-128"/>
                </a:rPr>
                <a:t>日目は「ふわふわ」をテーマに、ビニールやカラフルなお花紙を使った遊び、</a:t>
              </a:r>
              <a:r>
                <a:rPr lang="en-US" altLang="ja-JP" sz="870" dirty="0">
                  <a:latin typeface="ＭＳ Ｐゴシック" panose="020B0600070205080204" pitchFamily="50" charset="-128"/>
                </a:rPr>
                <a:t>4</a:t>
              </a:r>
              <a:r>
                <a:rPr lang="ja-JP" altLang="en-US" sz="870" dirty="0">
                  <a:latin typeface="ＭＳ Ｐゴシック" panose="020B0600070205080204" pitchFamily="50" charset="-128"/>
                </a:rPr>
                <a:t>回目は</a:t>
              </a:r>
              <a:r>
                <a:rPr lang="en-US" altLang="ja-JP" sz="870" dirty="0">
                  <a:latin typeface="ＭＳ Ｐゴシック" panose="020B0600070205080204" pitchFamily="50" charset="-128"/>
                </a:rPr>
                <a:t>4</a:t>
              </a:r>
              <a:r>
                <a:rPr lang="ja-JP" altLang="en-US" sz="870" dirty="0">
                  <a:latin typeface="ＭＳ Ｐゴシック" panose="020B0600070205080204" pitchFamily="50" charset="-128"/>
                </a:rPr>
                <a:t>歳児クラスと一緒に、大きな模造紙にカラフルなテープで絵を描いて、音楽の中でライブペインティングを実施した。</a:t>
              </a:r>
              <a:endParaRPr lang="ja-JP" altLang="en-US" sz="870" b="0" i="0" u="none" strike="noStrike" baseline="0" dirty="0">
                <a:latin typeface="ＭＳ Ｐゴシック" panose="020B0600070205080204" pitchFamily="50" charset="-128"/>
              </a:endParaRPr>
            </a:p>
            <a:p>
              <a:r>
                <a:rPr lang="ja-JP" altLang="en-US" sz="870" dirty="0">
                  <a:latin typeface="+mn-ea"/>
                </a:rPr>
                <a:t>●子供たちの様子</a:t>
              </a:r>
              <a:endParaRPr lang="en-US" altLang="ja-JP" sz="870" dirty="0">
                <a:latin typeface="+mn-ea"/>
              </a:endParaRPr>
            </a:p>
            <a:p>
              <a:r>
                <a:rPr lang="ja-JP" altLang="en-US" sz="870" dirty="0">
                  <a:latin typeface="+mn-ea"/>
                </a:rPr>
                <a:t>・ちぎる、ひっぱり合う、投げる、からだに巻き付ける・・・いろんな遊びが生まれだし、全体で楽しさを分かち合う姿が見られた。</a:t>
              </a:r>
              <a:endParaRPr lang="en-US" altLang="ja-JP" sz="870" dirty="0">
                <a:latin typeface="+mn-ea"/>
              </a:endParaRPr>
            </a:p>
            <a:p>
              <a:r>
                <a:rPr lang="ja-JP" altLang="en-US" sz="870" dirty="0">
                  <a:latin typeface="+mn-ea"/>
                </a:rPr>
                <a:t>・「ビリビリ」「バサバサ」という紙の音に、アーティストの歌声や演奏が心地よく混ざり合い、音に触発されて解放的に表現する子どもたちの姿が見られた。</a:t>
              </a:r>
              <a:endParaRPr lang="en-US" altLang="ja-JP" sz="870" dirty="0">
                <a:latin typeface="+mn-ea"/>
              </a:endParaRPr>
            </a:p>
            <a:p>
              <a:r>
                <a:rPr lang="ja-JP" altLang="en-US" sz="870" dirty="0">
                  <a:latin typeface="+mn-ea"/>
                </a:rPr>
                <a:t>・雪を降らせる子、それを見守る子、楽器で効果音をつける子など、異なる興味や遊びが重なり合い、新しい遊びや表現が次々と生まれていた。</a:t>
              </a:r>
              <a:endParaRPr lang="en-US" altLang="ja-JP" sz="870" dirty="0">
                <a:latin typeface="+mn-ea"/>
              </a:endParaRPr>
            </a:p>
            <a:p>
              <a:r>
                <a:rPr lang="ja-JP" altLang="en-US" sz="870" dirty="0">
                  <a:latin typeface="+mn-ea"/>
                </a:rPr>
                <a:t>・ビニールを床でなびかせ、その上を歩いたり寝転んだりする姿や、さわさわと鳴る音に包まれ、自然と目を閉じて音や感触を楽しむ様子があった。</a:t>
              </a:r>
              <a:endParaRPr lang="en-US" altLang="ja-JP" sz="870" dirty="0">
                <a:latin typeface="+mn-ea"/>
              </a:endParaRP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000">
                <a:latin typeface="+mn-ea"/>
              </a:endParaRPr>
            </a:p>
          </p:txBody>
        </p:sp>
      </p:grpSp>
      <p:grpSp>
        <p:nvGrpSpPr>
          <p:cNvPr id="22" name="Group 22"/>
          <p:cNvGrpSpPr/>
          <p:nvPr/>
        </p:nvGrpSpPr>
        <p:grpSpPr>
          <a:xfrm>
            <a:off x="4953001" y="4720963"/>
            <a:ext cx="4571998" cy="1977966"/>
            <a:chOff x="-37242" y="-47625"/>
            <a:chExt cx="2223042" cy="604481"/>
          </a:xfrm>
        </p:grpSpPr>
        <p:sp>
          <p:nvSpPr>
            <p:cNvPr id="23" name="Freeform 23"/>
            <p:cNvSpPr/>
            <p:nvPr/>
          </p:nvSpPr>
          <p:spPr>
            <a:xfrm>
              <a:off x="-37242" y="159287"/>
              <a:ext cx="2223042" cy="397569"/>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1050" dirty="0">
                  <a:latin typeface="+mn-ea"/>
                </a:rPr>
                <a:t>●保育士から</a:t>
              </a:r>
              <a:endParaRPr lang="en-US" altLang="ja-JP" sz="1050" dirty="0">
                <a:latin typeface="+mn-ea"/>
              </a:endParaRPr>
            </a:p>
            <a:p>
              <a:r>
                <a:rPr lang="ja-JP" altLang="en-US" sz="1000" dirty="0">
                  <a:latin typeface="+mn-ea"/>
                </a:rPr>
                <a:t>・子どもたちが主体的に自由に自分の発想を表現し、それを友だちと共有して、さらに楽しいものへと発展させることで、より好奇心や探求心が強まったように感じた。</a:t>
              </a:r>
              <a:endParaRPr lang="en-US" altLang="ja-JP" sz="1000" dirty="0">
                <a:latin typeface="+mn-ea"/>
              </a:endParaRPr>
            </a:p>
            <a:p>
              <a:r>
                <a:rPr lang="ja-JP" altLang="en-US" sz="1000" dirty="0">
                  <a:latin typeface="+mn-ea"/>
                </a:rPr>
                <a:t>・普段は表現に自信がない子も、音楽が流れる中ではリラックスしていて、言葉の説明がなくても、自然に遊びが生まれていた。</a:t>
              </a:r>
              <a:endParaRPr lang="en-US" altLang="ja-JP" sz="1000" dirty="0">
                <a:latin typeface="+mn-ea"/>
              </a:endParaRPr>
            </a:p>
            <a:p>
              <a:r>
                <a:rPr lang="ja-JP" altLang="en-US" sz="1000" dirty="0">
                  <a:latin typeface="+mn-ea"/>
                </a:rPr>
                <a:t>・オノマトペを使ったイメージの膨らませ方は、子どもたちにも伝わりやすく、今回の「びりびり」、「ふわわふ」、「ぺたぺた」といった表現を通して、「今日はどんな音の日？」のような楽しみ方を、今後の保育に取り入れたいと感じた。</a:t>
              </a:r>
              <a:endParaRPr lang="en-US" altLang="ja-JP" sz="1050" dirty="0">
                <a:latin typeface="+mn-ea"/>
              </a:endParaRP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586134" y="658586"/>
            <a:ext cx="2319866" cy="325795"/>
          </a:xfrm>
          <a:prstGeom prst="rect">
            <a:avLst/>
          </a:prstGeom>
          <a:noFill/>
        </p:spPr>
        <p:txBody>
          <a:bodyPr wrap="none" rtlCol="0">
            <a:spAutoFit/>
          </a:bodyPr>
          <a:lstStyle/>
          <a:p>
            <a:r>
              <a:rPr kumimoji="1" lang="ja-JP" altLang="en-US" sz="1517" dirty="0"/>
              <a:t>目白第一保育園（豊島区）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130423999"/>
              </p:ext>
            </p:extLst>
          </p:nvPr>
        </p:nvGraphicFramePr>
        <p:xfrm>
          <a:off x="4896291" y="1410909"/>
          <a:ext cx="4159888" cy="2284384"/>
        </p:xfrm>
        <a:graphic>
          <a:graphicData uri="http://schemas.openxmlformats.org/drawingml/2006/table">
            <a:tbl>
              <a:tblPr firstRow="1" bandRow="1">
                <a:tableStyleId>{9D7B26C5-4107-4FEC-AEDC-1716B250A1EF}</a:tableStyleId>
              </a:tblPr>
              <a:tblGrid>
                <a:gridCol w="305778">
                  <a:extLst>
                    <a:ext uri="{9D8B030D-6E8A-4147-A177-3AD203B41FA5}">
                      <a16:colId xmlns:a16="http://schemas.microsoft.com/office/drawing/2014/main" val="1237311585"/>
                    </a:ext>
                  </a:extLst>
                </a:gridCol>
                <a:gridCol w="2403923">
                  <a:extLst>
                    <a:ext uri="{9D8B030D-6E8A-4147-A177-3AD203B41FA5}">
                      <a16:colId xmlns:a16="http://schemas.microsoft.com/office/drawing/2014/main" val="2811339662"/>
                    </a:ext>
                  </a:extLst>
                </a:gridCol>
                <a:gridCol w="533400">
                  <a:extLst>
                    <a:ext uri="{9D8B030D-6E8A-4147-A177-3AD203B41FA5}">
                      <a16:colId xmlns:a16="http://schemas.microsoft.com/office/drawing/2014/main" val="3322251565"/>
                    </a:ext>
                  </a:extLst>
                </a:gridCol>
                <a:gridCol w="381000">
                  <a:extLst>
                    <a:ext uri="{9D8B030D-6E8A-4147-A177-3AD203B41FA5}">
                      <a16:colId xmlns:a16="http://schemas.microsoft.com/office/drawing/2014/main" val="2024080890"/>
                    </a:ext>
                  </a:extLst>
                </a:gridCol>
                <a:gridCol w="535787">
                  <a:extLst>
                    <a:ext uri="{9D8B030D-6E8A-4147-A177-3AD203B41FA5}">
                      <a16:colId xmlns:a16="http://schemas.microsoft.com/office/drawing/2014/main" val="3310996346"/>
                    </a:ext>
                  </a:extLst>
                </a:gridCol>
              </a:tblGrid>
              <a:tr h="344011">
                <a:tc gridSpan="2">
                  <a:txBody>
                    <a:bodyPr/>
                    <a:lstStyle/>
                    <a:p>
                      <a:r>
                        <a:rPr kumimoji="1" lang="ja-JP" altLang="en-US" sz="900" dirty="0">
                          <a:latin typeface="+mj-ea"/>
                          <a:ea typeface="+mj-ea"/>
                        </a:rPr>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時間</a:t>
                      </a:r>
                      <a:r>
                        <a:rPr kumimoji="1" lang="en-US" altLang="ja-JP" sz="900" dirty="0">
                          <a:latin typeface="+mj-ea"/>
                          <a:ea typeface="+mj-ea"/>
                        </a:rPr>
                        <a:t>/</a:t>
                      </a:r>
                      <a:r>
                        <a:rPr kumimoji="1" lang="ja-JP" altLang="en-US" sz="900" dirty="0">
                          <a:latin typeface="+mj-ea"/>
                          <a:ea typeface="+mj-ea"/>
                        </a:rPr>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人数</a:t>
                      </a:r>
                      <a:r>
                        <a:rPr kumimoji="1" lang="en-US" altLang="ja-JP" sz="900" dirty="0">
                          <a:latin typeface="+mj-ea"/>
                          <a:ea typeface="+mj-ea"/>
                        </a:rPr>
                        <a:t>/</a:t>
                      </a:r>
                      <a:r>
                        <a:rPr kumimoji="1" lang="ja-JP" altLang="en-US" sz="900" dirty="0">
                          <a:latin typeface="+mj-ea"/>
                          <a:ea typeface="+mj-ea"/>
                        </a:rPr>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37961">
                <a:tc>
                  <a:txBody>
                    <a:bodyPr/>
                    <a:lstStyle/>
                    <a:p>
                      <a:r>
                        <a:rPr kumimoji="1" lang="ja-JP" altLang="en-US" sz="1100" dirty="0">
                          <a:latin typeface="+mj-ea"/>
                          <a:ea typeface="+mj-ea"/>
                        </a:rPr>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アーティストワークショップ１</a:t>
                      </a:r>
                      <a:endParaRPr kumimoji="1" lang="en-US" altLang="ja-JP" sz="900" dirty="0">
                        <a:latin typeface="+mj-ea"/>
                        <a:ea typeface="+mj-ea"/>
                      </a:endParaRP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latin typeface="+mj-ea"/>
                          <a:ea typeface="+mj-ea"/>
                        </a:rPr>
                        <a:t>講師：</a:t>
                      </a:r>
                      <a:r>
                        <a:rPr kumimoji="1" lang="ja-JP" altLang="en-US" sz="900" dirty="0">
                          <a:solidFill>
                            <a:schemeClr val="tx1"/>
                          </a:solidFill>
                          <a:latin typeface="+mj-ea"/>
                          <a:ea typeface="+mj-ea"/>
                        </a:rPr>
                        <a:t>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R7.12.16 </a:t>
                      </a:r>
                      <a:r>
                        <a:rPr kumimoji="1" lang="ja-JP" altLang="en-US" sz="900" dirty="0">
                          <a:latin typeface="+mj-ea"/>
                          <a:ea typeface="+mj-ea"/>
                        </a:rPr>
                        <a:t>（火）</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60</a:t>
                      </a:r>
                      <a:r>
                        <a:rPr kumimoji="1" lang="ja-JP" altLang="en-US" sz="900" dirty="0">
                          <a:latin typeface="+mj-ea"/>
                          <a:ea typeface="+mj-ea"/>
                        </a:rPr>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17</a:t>
                      </a:r>
                      <a:r>
                        <a:rPr kumimoji="1" lang="ja-JP" altLang="en-US" sz="900" dirty="0">
                          <a:latin typeface="+mj-ea"/>
                          <a:ea typeface="+mj-ea"/>
                        </a:rPr>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385753">
                <a:tc>
                  <a:txBody>
                    <a:bodyPr/>
                    <a:lstStyle/>
                    <a:p>
                      <a:r>
                        <a:rPr kumimoji="1" lang="ja-JP" altLang="en-US" sz="1100" dirty="0">
                          <a:latin typeface="+mj-ea"/>
                          <a:ea typeface="+mj-ea"/>
                        </a:rPr>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アーティストワークショップ２</a:t>
                      </a:r>
                      <a:endParaRPr kumimoji="1" lang="en-US" altLang="ja-JP" sz="900" dirty="0">
                        <a:latin typeface="+mj-ea"/>
                        <a:ea typeface="+mj-ea"/>
                      </a:endParaRPr>
                    </a:p>
                    <a:p>
                      <a:r>
                        <a:rPr kumimoji="1" lang="ja-JP" altLang="en-US" sz="900" dirty="0">
                          <a:latin typeface="+mj-ea"/>
                          <a:ea typeface="+mj-ea"/>
                        </a:rPr>
                        <a:t>講師：中ムラサトコ（ボイスパフォーマー）他１名</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latin typeface="+mj-ea"/>
                          <a:ea typeface="+mj-ea"/>
                        </a:rPr>
                        <a:t>R8.2.4</a:t>
                      </a:r>
                      <a:r>
                        <a:rPr kumimoji="1" lang="ja-JP" altLang="en-US" sz="900" dirty="0">
                          <a:latin typeface="+mj-ea"/>
                          <a:ea typeface="+mj-ea"/>
                        </a:rPr>
                        <a:t>（水）</a:t>
                      </a:r>
                      <a:endParaRPr kumimoji="1" lang="en-US" altLang="ja-JP" sz="900" dirty="0">
                        <a:latin typeface="+mj-ea"/>
                        <a:ea typeface="+mj-ea"/>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70</a:t>
                      </a:r>
                      <a:r>
                        <a:rPr kumimoji="1" lang="ja-JP" altLang="en-US" sz="900" dirty="0">
                          <a:latin typeface="+mj-ea"/>
                          <a:ea typeface="+mj-ea"/>
                        </a:rPr>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17</a:t>
                      </a:r>
                      <a:r>
                        <a:rPr kumimoji="1" lang="ja-JP" altLang="en-US" sz="900" dirty="0">
                          <a:latin typeface="+mj-ea"/>
                          <a:ea typeface="+mj-ea"/>
                        </a:rPr>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r h="481097">
                <a:tc>
                  <a:txBody>
                    <a:bodyPr/>
                    <a:lstStyle/>
                    <a:p>
                      <a:r>
                        <a:rPr kumimoji="1" lang="ja-JP" altLang="en-US" sz="1100" dirty="0">
                          <a:latin typeface="+mj-ea"/>
                          <a:ea typeface="+mj-ea"/>
                        </a:rPr>
                        <a:t>③</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latin typeface="+mj-ea"/>
                          <a:ea typeface="+mj-ea"/>
                        </a:rPr>
                        <a:t>アーティストワークショップ３</a:t>
                      </a:r>
                      <a:endParaRPr kumimoji="1" lang="en-US" altLang="ja-JP" sz="900" dirty="0">
                        <a:latin typeface="+mj-ea"/>
                        <a:ea typeface="+mj-ea"/>
                      </a:endParaRP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latin typeface="+mj-ea"/>
                          <a:ea typeface="+mj-ea"/>
                        </a:rPr>
                        <a:t>講師：上の助空五郎（ヴォードヴィリアン、シンガーソングライター）</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R8.2.9</a:t>
                      </a:r>
                      <a:r>
                        <a:rPr kumimoji="1" lang="ja-JP" altLang="en-US" sz="900" dirty="0">
                          <a:latin typeface="+mj-ea"/>
                          <a:ea typeface="+mj-ea"/>
                        </a:rPr>
                        <a:t>（月）</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70</a:t>
                      </a:r>
                      <a:r>
                        <a:rPr kumimoji="1" lang="ja-JP" altLang="en-US" sz="900" dirty="0">
                          <a:latin typeface="+mj-ea"/>
                          <a:ea typeface="+mj-ea"/>
                        </a:rPr>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16</a:t>
                      </a:r>
                      <a:r>
                        <a:rPr kumimoji="1" lang="ja-JP" altLang="en-US" sz="900" dirty="0">
                          <a:latin typeface="+mj-ea"/>
                          <a:ea typeface="+mj-ea"/>
                        </a:rPr>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375456"/>
                  </a:ext>
                </a:extLst>
              </a:tr>
              <a:tr h="397601">
                <a:tc>
                  <a:txBody>
                    <a:bodyPr/>
                    <a:lstStyle/>
                    <a:p>
                      <a:r>
                        <a:rPr kumimoji="1" lang="ja-JP" altLang="en-US" sz="1100" dirty="0">
                          <a:latin typeface="+mj-ea"/>
                          <a:ea typeface="+mj-ea"/>
                        </a:rPr>
                        <a:t>④</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latin typeface="+mj-ea"/>
                          <a:ea typeface="+mj-ea"/>
                        </a:rPr>
                        <a:t>アーティストワークショップ４</a:t>
                      </a:r>
                      <a:endParaRPr kumimoji="1" lang="en-US" altLang="ja-JP" sz="900" dirty="0">
                        <a:latin typeface="+mj-ea"/>
                        <a:ea typeface="+mj-ea"/>
                      </a:endParaRP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latin typeface="+mj-ea"/>
                          <a:ea typeface="+mj-ea"/>
                        </a:rPr>
                        <a:t>講師：中ムラサトコ（ボイスパフォーマー）他１名</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R8.2.10</a:t>
                      </a:r>
                      <a:r>
                        <a:rPr kumimoji="1" lang="ja-JP" altLang="en-US" sz="900" dirty="0">
                          <a:latin typeface="+mj-ea"/>
                          <a:ea typeface="+mj-ea"/>
                        </a:rPr>
                        <a:t>（火）</a:t>
                      </a:r>
                      <a:endParaRPr kumimoji="1" lang="en-US" altLang="ja-JP" sz="900" dirty="0">
                        <a:latin typeface="+mj-ea"/>
                        <a:ea typeface="+mj-ea"/>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70</a:t>
                      </a:r>
                      <a:r>
                        <a:rPr kumimoji="1" lang="ja-JP" altLang="en-US" sz="900" dirty="0">
                          <a:latin typeface="+mj-ea"/>
                          <a:ea typeface="+mj-ea"/>
                        </a:rPr>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18</a:t>
                      </a:r>
                      <a:r>
                        <a:rPr kumimoji="1" lang="ja-JP" altLang="en-US" sz="900" dirty="0">
                          <a:latin typeface="+mj-ea"/>
                          <a:ea typeface="+mj-ea"/>
                        </a:rPr>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8497734"/>
                  </a:ext>
                </a:extLst>
              </a:tr>
              <a:tr h="337961">
                <a:tc>
                  <a:txBody>
                    <a:bodyPr/>
                    <a:lstStyle/>
                    <a:p>
                      <a:r>
                        <a:rPr kumimoji="1" lang="ja-JP" altLang="en-US" sz="1100" dirty="0">
                          <a:latin typeface="+mj-ea"/>
                          <a:ea typeface="+mj-ea"/>
                        </a:rPr>
                        <a:t>⑤</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j-ea"/>
                          <a:ea typeface="+mj-ea"/>
                        </a:rPr>
                        <a:t>好きな楽器で音を奏でよう</a:t>
                      </a:r>
                      <a:endParaRPr kumimoji="1" lang="en-US" altLang="ja-JP" sz="900" dirty="0">
                        <a:solidFill>
                          <a:schemeClr val="tx1"/>
                        </a:solidFill>
                        <a:latin typeface="+mj-ea"/>
                        <a:ea typeface="+mj-ea"/>
                      </a:endParaRPr>
                    </a:p>
                    <a:p>
                      <a:pPr marL="0" marR="0" lvl="0" indent="0" algn="l" defTabSz="495330" rtl="0" eaLnBrk="1" fontAlgn="auto" latinLnBrk="0" hangingPunct="1">
                        <a:lnSpc>
                          <a:spcPct val="100000"/>
                        </a:lnSpc>
                        <a:spcBef>
                          <a:spcPts val="0"/>
                        </a:spcBef>
                        <a:spcAft>
                          <a:spcPts val="0"/>
                        </a:spcAft>
                        <a:buClrTx/>
                        <a:buSzTx/>
                        <a:buFontTx/>
                        <a:buNone/>
                        <a:tabLst/>
                        <a:defRPr/>
                      </a:pPr>
                      <a:endParaRPr kumimoji="1" lang="ja-JP" altLang="en-US" sz="900" dirty="0">
                        <a:solidFill>
                          <a:srgbClr val="FF0000"/>
                        </a:solidFill>
                        <a:latin typeface="+mj-ea"/>
                        <a:ea typeface="+mj-ea"/>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E8.3.30</a:t>
                      </a:r>
                      <a:r>
                        <a:rPr kumimoji="1" lang="ja-JP" altLang="en-US" sz="900" dirty="0">
                          <a:latin typeface="+mj-ea"/>
                          <a:ea typeface="+mj-ea"/>
                        </a:rPr>
                        <a:t>（月）</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45</a:t>
                      </a:r>
                      <a:r>
                        <a:rPr kumimoji="1" lang="ja-JP" altLang="en-US" sz="900" dirty="0">
                          <a:latin typeface="+mj-ea"/>
                          <a:ea typeface="+mj-ea"/>
                        </a:rPr>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latin typeface="+mj-ea"/>
                          <a:ea typeface="+mj-ea"/>
                        </a:rPr>
                        <a:t>30</a:t>
                      </a:r>
                      <a:r>
                        <a:rPr kumimoji="1" lang="ja-JP" altLang="en-US" sz="900" dirty="0">
                          <a:latin typeface="+mj-ea"/>
                          <a:ea typeface="+mj-ea"/>
                        </a:rPr>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1568845"/>
                  </a:ext>
                </a:extLst>
              </a:tr>
            </a:tbl>
          </a:graphicData>
        </a:graphic>
      </p:graphicFrame>
      <p:sp>
        <p:nvSpPr>
          <p:cNvPr id="27" name="テキスト ボックス 26">
            <a:extLst>
              <a:ext uri="{FF2B5EF4-FFF2-40B4-BE49-F238E27FC236}">
                <a16:creationId xmlns:a16="http://schemas.microsoft.com/office/drawing/2014/main" id="{0791AF62-42B6-5E90-0D8D-780ED44A34A6}"/>
              </a:ext>
            </a:extLst>
          </p:cNvPr>
          <p:cNvSpPr txBox="1"/>
          <p:nvPr/>
        </p:nvSpPr>
        <p:spPr>
          <a:xfrm>
            <a:off x="118689" y="1464307"/>
            <a:ext cx="4304541" cy="630942"/>
          </a:xfrm>
          <a:prstGeom prst="rect">
            <a:avLst/>
          </a:prstGeom>
          <a:noFill/>
        </p:spPr>
        <p:txBody>
          <a:bodyPr wrap="square">
            <a:spAutoFit/>
          </a:bodyPr>
          <a:lstStyle/>
          <a:p>
            <a:r>
              <a:rPr lang="en-US" altLang="ja-JP" sz="700" dirty="0"/>
              <a:t>5</a:t>
            </a:r>
            <a:r>
              <a:rPr lang="ja-JP" altLang="en-US" sz="700" dirty="0"/>
              <a:t>歳児クラスの担任の一人は３歳児からの持ちあがりをしており、この</a:t>
            </a:r>
            <a:r>
              <a:rPr lang="en-US" altLang="ja-JP" sz="700" dirty="0"/>
              <a:t>3</a:t>
            </a:r>
            <a:r>
              <a:rPr lang="ja-JP" altLang="en-US" sz="700" dirty="0"/>
              <a:t>年間ウクレレの演奏を取り入れた保育を継続している。ウクレレ以外の楽器とのふれあいも大切にし室内にはあそびの中で自然に音を楽しめる環境を整えている。また、発表や表現の苦手なお子さんが楽器などの音を身近にしながら活動にスムーズに入れるケースも多くある。表現方法の一つとしての音の魅力を活かした興味の広がり、そして別の角度から新たな発見をした子どもたちのきらきらした感情が今後の成長にプラスになってほしいと考えテーマを設定した。</a:t>
            </a:r>
            <a:endParaRPr lang="en-US" altLang="ja-JP" sz="700" dirty="0"/>
          </a:p>
        </p:txBody>
      </p:sp>
      <p:pic>
        <p:nvPicPr>
          <p:cNvPr id="28" name="図 27">
            <a:extLst>
              <a:ext uri="{FF2B5EF4-FFF2-40B4-BE49-F238E27FC236}">
                <a16:creationId xmlns:a16="http://schemas.microsoft.com/office/drawing/2014/main" id="{E0C89D1D-4DCC-9AD4-FFD2-F4B68A3A0A3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384450" y="3743936"/>
            <a:ext cx="1653533" cy="1240151"/>
          </a:xfrm>
          <a:prstGeom prst="rect">
            <a:avLst/>
          </a:prstGeom>
        </p:spPr>
      </p:pic>
      <p:pic>
        <p:nvPicPr>
          <p:cNvPr id="32" name="図 31">
            <a:extLst>
              <a:ext uri="{FF2B5EF4-FFF2-40B4-BE49-F238E27FC236}">
                <a16:creationId xmlns:a16="http://schemas.microsoft.com/office/drawing/2014/main" id="{4B6643FF-B17D-9E83-450B-FCD45F699C40}"/>
              </a:ext>
            </a:extLst>
          </p:cNvPr>
          <p:cNvPicPr>
            <a:picLocks noChangeAspect="1"/>
          </p:cNvPicPr>
          <p:nvPr/>
        </p:nvPicPr>
        <p:blipFill>
          <a:blip r:embed="rId7" cstate="print">
            <a:extLst>
              <a:ext uri="{28A0092B-C50C-407E-A947-70E740481C1C}">
                <a14:useLocalDpi xmlns:a14="http://schemas.microsoft.com/office/drawing/2010/main" val="0"/>
              </a:ext>
            </a:extLst>
          </a:blip>
          <a:srcRect l="2898"/>
          <a:stretch>
            <a:fillRect/>
          </a:stretch>
        </p:blipFill>
        <p:spPr>
          <a:xfrm>
            <a:off x="7289259" y="3748252"/>
            <a:ext cx="1653533" cy="124015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839</Words>
  <Application>Microsoft Office PowerPoint</Application>
  <PresentationFormat>A4 210 x 297 mm</PresentationFormat>
  <Paragraphs>60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Calibri</vt:lpstr>
      <vt:lpstr>ＭＳ Ｐゴシック</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吉川有花</dc:creator>
  <cp:lastModifiedBy>武政 尚美</cp:lastModifiedBy>
  <cp:revision>31</cp:revision>
  <cp:lastPrinted>2026-02-20T12:14:07Z</cp:lastPrinted>
  <dcterms:created xsi:type="dcterms:W3CDTF">2006-08-16T00:00:00Z</dcterms:created>
  <dcterms:modified xsi:type="dcterms:W3CDTF">2026-04-02T04:40:15Z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