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906000" cy="6858000" type="A4"/>
  <p:notesSz cx="6797675" cy="9926638"/>
  <p:defaultTextStyle>
    <a:defPPr>
      <a:defRPr lang="en-US"/>
    </a:defPPr>
    <a:lvl1pPr marL="0" algn="l" defTabSz="536312" rtl="0" eaLnBrk="1" latinLnBrk="0" hangingPunct="1">
      <a:defRPr sz="1056" kern="1200">
        <a:solidFill>
          <a:schemeClr val="tx1"/>
        </a:solidFill>
        <a:latin typeface="+mn-lt"/>
        <a:ea typeface="+mn-ea"/>
        <a:cs typeface="+mn-cs"/>
      </a:defRPr>
    </a:lvl1pPr>
    <a:lvl2pPr marL="268157" algn="l" defTabSz="536312" rtl="0" eaLnBrk="1" latinLnBrk="0" hangingPunct="1">
      <a:defRPr sz="1056" kern="1200">
        <a:solidFill>
          <a:schemeClr val="tx1"/>
        </a:solidFill>
        <a:latin typeface="+mn-lt"/>
        <a:ea typeface="+mn-ea"/>
        <a:cs typeface="+mn-cs"/>
      </a:defRPr>
    </a:lvl2pPr>
    <a:lvl3pPr marL="536312" algn="l" defTabSz="536312" rtl="0" eaLnBrk="1" latinLnBrk="0" hangingPunct="1">
      <a:defRPr sz="1056" kern="1200">
        <a:solidFill>
          <a:schemeClr val="tx1"/>
        </a:solidFill>
        <a:latin typeface="+mn-lt"/>
        <a:ea typeface="+mn-ea"/>
        <a:cs typeface="+mn-cs"/>
      </a:defRPr>
    </a:lvl3pPr>
    <a:lvl4pPr marL="804468" algn="l" defTabSz="536312" rtl="0" eaLnBrk="1" latinLnBrk="0" hangingPunct="1">
      <a:defRPr sz="1056" kern="1200">
        <a:solidFill>
          <a:schemeClr val="tx1"/>
        </a:solidFill>
        <a:latin typeface="+mn-lt"/>
        <a:ea typeface="+mn-ea"/>
        <a:cs typeface="+mn-cs"/>
      </a:defRPr>
    </a:lvl4pPr>
    <a:lvl5pPr marL="1072623" algn="l" defTabSz="536312" rtl="0" eaLnBrk="1" latinLnBrk="0" hangingPunct="1">
      <a:defRPr sz="1056" kern="1200">
        <a:solidFill>
          <a:schemeClr val="tx1"/>
        </a:solidFill>
        <a:latin typeface="+mn-lt"/>
        <a:ea typeface="+mn-ea"/>
        <a:cs typeface="+mn-cs"/>
      </a:defRPr>
    </a:lvl5pPr>
    <a:lvl6pPr marL="1340780" algn="l" defTabSz="536312" rtl="0" eaLnBrk="1" latinLnBrk="0" hangingPunct="1">
      <a:defRPr sz="1056" kern="1200">
        <a:solidFill>
          <a:schemeClr val="tx1"/>
        </a:solidFill>
        <a:latin typeface="+mn-lt"/>
        <a:ea typeface="+mn-ea"/>
        <a:cs typeface="+mn-cs"/>
      </a:defRPr>
    </a:lvl6pPr>
    <a:lvl7pPr marL="1608935" algn="l" defTabSz="536312" rtl="0" eaLnBrk="1" latinLnBrk="0" hangingPunct="1">
      <a:defRPr sz="1056" kern="1200">
        <a:solidFill>
          <a:schemeClr val="tx1"/>
        </a:solidFill>
        <a:latin typeface="+mn-lt"/>
        <a:ea typeface="+mn-ea"/>
        <a:cs typeface="+mn-cs"/>
      </a:defRPr>
    </a:lvl7pPr>
    <a:lvl8pPr marL="1877092" algn="l" defTabSz="536312" rtl="0" eaLnBrk="1" latinLnBrk="0" hangingPunct="1">
      <a:defRPr sz="1056" kern="1200">
        <a:solidFill>
          <a:schemeClr val="tx1"/>
        </a:solidFill>
        <a:latin typeface="+mn-lt"/>
        <a:ea typeface="+mn-ea"/>
        <a:cs typeface="+mn-cs"/>
      </a:defRPr>
    </a:lvl8pPr>
    <a:lvl9pPr marL="2145247" algn="l" defTabSz="536312" rtl="0" eaLnBrk="1" latinLnBrk="0" hangingPunct="1">
      <a:defRPr sz="10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5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93" d="100"/>
          <a:sy n="93" d="100"/>
        </p:scale>
        <p:origin x="504" y="66"/>
      </p:cViewPr>
      <p:guideLst>
        <p:guide orient="horz" pos="1440"/>
        <p:guide pos="15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6"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1"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1"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6"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1"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1" y="956735"/>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4/2/2026</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5330" rtl="0" eaLnBrk="1" latinLnBrk="0" hangingPunct="1">
        <a:spcBef>
          <a:spcPct val="0"/>
        </a:spcBef>
        <a:buNone/>
        <a:defRPr sz="2383" kern="1200">
          <a:solidFill>
            <a:schemeClr val="tx1"/>
          </a:solidFill>
          <a:latin typeface="+mj-lt"/>
          <a:ea typeface="+mj-ea"/>
          <a:cs typeface="+mj-cs"/>
        </a:defRPr>
      </a:lvl1pPr>
    </p:titleStyle>
    <p:bodyStyle>
      <a:lvl1pPr marL="185749" indent="-185749" algn="l" defTabSz="495330" rtl="0" eaLnBrk="1" latinLnBrk="0" hangingPunct="1">
        <a:spcBef>
          <a:spcPct val="20000"/>
        </a:spcBef>
        <a:buFont typeface="Arial" pitchFamily="34" charset="0"/>
        <a:buChar char="•"/>
        <a:defRPr sz="1733" kern="1200">
          <a:solidFill>
            <a:schemeClr val="tx1"/>
          </a:solidFill>
          <a:latin typeface="+mn-lt"/>
          <a:ea typeface="+mn-ea"/>
          <a:cs typeface="+mn-cs"/>
        </a:defRPr>
      </a:lvl1pPr>
      <a:lvl2pPr marL="402456" indent="-154791" algn="l" defTabSz="495330" rtl="0" eaLnBrk="1" latinLnBrk="0" hangingPunct="1">
        <a:spcBef>
          <a:spcPct val="20000"/>
        </a:spcBef>
        <a:buFont typeface="Arial" pitchFamily="34" charset="0"/>
        <a:buChar char="–"/>
        <a:defRPr sz="1517" kern="1200">
          <a:solidFill>
            <a:schemeClr val="tx1"/>
          </a:solidFill>
          <a:latin typeface="+mn-lt"/>
          <a:ea typeface="+mn-ea"/>
          <a:cs typeface="+mn-cs"/>
        </a:defRPr>
      </a:lvl2pPr>
      <a:lvl3pPr marL="619163" indent="-123833" algn="l" defTabSz="495330"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66828"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4pPr>
      <a:lvl5pPr marL="111449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5pPr>
      <a:lvl6pPr marL="136215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6pPr>
      <a:lvl7pPr marL="160982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7pPr>
      <a:lvl8pPr marL="185748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8pPr>
      <a:lvl9pPr marL="2105155"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9pPr>
    </p:bodyStyle>
    <p:otherStyle>
      <a:defPPr>
        <a:defRPr lang="en-US"/>
      </a:defPPr>
      <a:lvl1pPr marL="0" algn="l" defTabSz="495330" rtl="0" eaLnBrk="1" latinLnBrk="0" hangingPunct="1">
        <a:defRPr sz="975" kern="1200">
          <a:solidFill>
            <a:schemeClr val="tx1"/>
          </a:solidFill>
          <a:latin typeface="+mn-lt"/>
          <a:ea typeface="+mn-ea"/>
          <a:cs typeface="+mn-cs"/>
        </a:defRPr>
      </a:lvl1pPr>
      <a:lvl2pPr marL="247665" algn="l" defTabSz="495330" rtl="0" eaLnBrk="1" latinLnBrk="0" hangingPunct="1">
        <a:defRPr sz="975" kern="1200">
          <a:solidFill>
            <a:schemeClr val="tx1"/>
          </a:solidFill>
          <a:latin typeface="+mn-lt"/>
          <a:ea typeface="+mn-ea"/>
          <a:cs typeface="+mn-cs"/>
        </a:defRPr>
      </a:lvl2pPr>
      <a:lvl3pPr marL="495330" algn="l" defTabSz="495330" rtl="0" eaLnBrk="1" latinLnBrk="0" hangingPunct="1">
        <a:defRPr sz="975" kern="1200">
          <a:solidFill>
            <a:schemeClr val="tx1"/>
          </a:solidFill>
          <a:latin typeface="+mn-lt"/>
          <a:ea typeface="+mn-ea"/>
          <a:cs typeface="+mn-cs"/>
        </a:defRPr>
      </a:lvl3pPr>
      <a:lvl4pPr marL="742996" algn="l" defTabSz="495330" rtl="0" eaLnBrk="1" latinLnBrk="0" hangingPunct="1">
        <a:defRPr sz="975" kern="1200">
          <a:solidFill>
            <a:schemeClr val="tx1"/>
          </a:solidFill>
          <a:latin typeface="+mn-lt"/>
          <a:ea typeface="+mn-ea"/>
          <a:cs typeface="+mn-cs"/>
        </a:defRPr>
      </a:lvl4pPr>
      <a:lvl5pPr marL="990661" algn="l" defTabSz="495330" rtl="0" eaLnBrk="1" latinLnBrk="0" hangingPunct="1">
        <a:defRPr sz="975" kern="1200">
          <a:solidFill>
            <a:schemeClr val="tx1"/>
          </a:solidFill>
          <a:latin typeface="+mn-lt"/>
          <a:ea typeface="+mn-ea"/>
          <a:cs typeface="+mn-cs"/>
        </a:defRPr>
      </a:lvl5pPr>
      <a:lvl6pPr marL="1238326" algn="l" defTabSz="495330" rtl="0" eaLnBrk="1" latinLnBrk="0" hangingPunct="1">
        <a:defRPr sz="975" kern="1200">
          <a:solidFill>
            <a:schemeClr val="tx1"/>
          </a:solidFill>
          <a:latin typeface="+mn-lt"/>
          <a:ea typeface="+mn-ea"/>
          <a:cs typeface="+mn-cs"/>
        </a:defRPr>
      </a:lvl6pPr>
      <a:lvl7pPr marL="1485991" algn="l" defTabSz="495330" rtl="0" eaLnBrk="1" latinLnBrk="0" hangingPunct="1">
        <a:defRPr sz="975" kern="1200">
          <a:solidFill>
            <a:schemeClr val="tx1"/>
          </a:solidFill>
          <a:latin typeface="+mn-lt"/>
          <a:ea typeface="+mn-ea"/>
          <a:cs typeface="+mn-cs"/>
        </a:defRPr>
      </a:lvl7pPr>
      <a:lvl8pPr marL="1733657" algn="l" defTabSz="495330" rtl="0" eaLnBrk="1" latinLnBrk="0" hangingPunct="1">
        <a:defRPr sz="975" kern="1200">
          <a:solidFill>
            <a:schemeClr val="tx1"/>
          </a:solidFill>
          <a:latin typeface="+mn-lt"/>
          <a:ea typeface="+mn-ea"/>
          <a:cs typeface="+mn-cs"/>
        </a:defRPr>
      </a:lvl8pPr>
      <a:lvl9pPr marL="1981322" algn="l" defTabSz="495330" rtl="0" eaLnBrk="1" latinLnBrk="0" hangingPunct="1">
        <a:defRPr sz="9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016506"/>
            <a:ext cx="9906000" cy="0"/>
          </a:xfrm>
          <a:prstGeom prst="line">
            <a:avLst/>
          </a:prstGeom>
          <a:ln w="190500" cap="flat">
            <a:solidFill>
              <a:srgbClr val="0097B2"/>
            </a:solidFill>
            <a:prstDash val="solid"/>
            <a:headEnd type="none" w="sm" len="sm"/>
            <a:tailEnd type="none" w="sm" len="sm"/>
          </a:ln>
        </p:spPr>
        <p:txBody>
          <a:bodyPr/>
          <a:lstStyle/>
          <a:p>
            <a:endParaRPr lang="ja-JP" altLang="en-US" sz="572"/>
          </a:p>
        </p:txBody>
      </p:sp>
      <p:sp>
        <p:nvSpPr>
          <p:cNvPr id="3" name="Freeform 3"/>
          <p:cNvSpPr/>
          <p:nvPr/>
        </p:nvSpPr>
        <p:spPr>
          <a:xfrm>
            <a:off x="118690" y="1100961"/>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テーマを設定する</a:t>
            </a:r>
          </a:p>
        </p:txBody>
      </p:sp>
      <p:sp>
        <p:nvSpPr>
          <p:cNvPr id="4" name="Freeform 4"/>
          <p:cNvSpPr/>
          <p:nvPr/>
        </p:nvSpPr>
        <p:spPr>
          <a:xfrm>
            <a:off x="-208754" y="302816"/>
            <a:ext cx="3028154" cy="603067"/>
          </a:xfrm>
          <a:custGeom>
            <a:avLst/>
            <a:gdLst/>
            <a:ahLst/>
            <a:cxnLst/>
            <a:rect l="l" t="t" r="r" b="b"/>
            <a:pathLst>
              <a:path w="5118871" h="1113354">
                <a:moveTo>
                  <a:pt x="0" y="0"/>
                </a:moveTo>
                <a:lnTo>
                  <a:pt x="5118871" y="0"/>
                </a:lnTo>
                <a:lnTo>
                  <a:pt x="5118871" y="1113354"/>
                </a:lnTo>
                <a:lnTo>
                  <a:pt x="0" y="11133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572" dirty="0"/>
              <a:t>　　　</a:t>
            </a:r>
            <a:r>
              <a:rPr lang="ja-JP" altLang="en-US" sz="2383" b="1" dirty="0">
                <a:solidFill>
                  <a:schemeClr val="bg1"/>
                </a:solidFill>
              </a:rPr>
              <a:t>テーマ：海の世界</a:t>
            </a:r>
          </a:p>
        </p:txBody>
      </p:sp>
      <p:sp>
        <p:nvSpPr>
          <p:cNvPr id="5" name="Freeform 5"/>
          <p:cNvSpPr/>
          <p:nvPr/>
        </p:nvSpPr>
        <p:spPr>
          <a:xfrm>
            <a:off x="118689" y="3082161"/>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環境をデザインする</a:t>
            </a:r>
          </a:p>
        </p:txBody>
      </p:sp>
      <p:sp>
        <p:nvSpPr>
          <p:cNvPr id="6" name="Freeform 6"/>
          <p:cNvSpPr/>
          <p:nvPr/>
        </p:nvSpPr>
        <p:spPr>
          <a:xfrm>
            <a:off x="103228" y="3844161"/>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探究活動を実践する</a:t>
            </a:r>
          </a:p>
        </p:txBody>
      </p:sp>
      <p:sp>
        <p:nvSpPr>
          <p:cNvPr id="7" name="Freeform 7"/>
          <p:cNvSpPr/>
          <p:nvPr/>
        </p:nvSpPr>
        <p:spPr>
          <a:xfrm>
            <a:off x="4994274" y="1177161"/>
            <a:ext cx="2549525"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活動スケジュール（５歳児クラス）</a:t>
            </a:r>
          </a:p>
        </p:txBody>
      </p:sp>
      <p:sp>
        <p:nvSpPr>
          <p:cNvPr id="8" name="Freeform 8"/>
          <p:cNvSpPr/>
          <p:nvPr/>
        </p:nvSpPr>
        <p:spPr>
          <a:xfrm>
            <a:off x="5024267" y="4572000"/>
            <a:ext cx="1939925"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200" b="1" dirty="0"/>
              <a:t>振り返りをふまえた気づき</a:t>
            </a:r>
          </a:p>
        </p:txBody>
      </p:sp>
      <p:sp>
        <p:nvSpPr>
          <p:cNvPr id="9" name="Freeform 9"/>
          <p:cNvSpPr/>
          <p:nvPr/>
        </p:nvSpPr>
        <p:spPr>
          <a:xfrm>
            <a:off x="96917" y="2272442"/>
            <a:ext cx="2866350" cy="276686"/>
          </a:xfrm>
          <a:custGeom>
            <a:avLst/>
            <a:gdLst/>
            <a:ahLst/>
            <a:cxnLst/>
            <a:rect l="l" t="t" r="r" b="b"/>
            <a:pathLst>
              <a:path w="3938870" h="856704">
                <a:moveTo>
                  <a:pt x="0" y="0"/>
                </a:moveTo>
                <a:lnTo>
                  <a:pt x="3938870" y="0"/>
                </a:lnTo>
                <a:lnTo>
                  <a:pt x="3938870" y="856704"/>
                </a:lnTo>
                <a:lnTo>
                  <a:pt x="0" y="85670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tIns="0" bIns="72000" anchor="ctr" anchorCtr="0"/>
          <a:lstStyle/>
          <a:p>
            <a:pPr algn="ctr">
              <a:lnSpc>
                <a:spcPct val="150000"/>
              </a:lnSpc>
            </a:pPr>
            <a:r>
              <a:rPr lang="ja-JP" altLang="en-US" sz="1400" b="1" dirty="0">
                <a:solidFill>
                  <a:schemeClr val="bg1"/>
                </a:solidFill>
              </a:rPr>
              <a:t>活動　ワークショップ</a:t>
            </a:r>
          </a:p>
        </p:txBody>
      </p:sp>
      <p:grpSp>
        <p:nvGrpSpPr>
          <p:cNvPr id="10" name="Group 10"/>
          <p:cNvGrpSpPr/>
          <p:nvPr/>
        </p:nvGrpSpPr>
        <p:grpSpPr>
          <a:xfrm>
            <a:off x="118689" y="1447799"/>
            <a:ext cx="4304541" cy="762001"/>
            <a:chOff x="0" y="0"/>
            <a:chExt cx="2092996" cy="300722"/>
          </a:xfrm>
        </p:grpSpPr>
        <p:sp>
          <p:nvSpPr>
            <p:cNvPr id="11" name="Freeform 11"/>
            <p:cNvSpPr/>
            <p:nvPr/>
          </p:nvSpPr>
          <p:spPr>
            <a:xfrm>
              <a:off x="0" y="0"/>
              <a:ext cx="2092996" cy="300722"/>
            </a:xfrm>
            <a:custGeom>
              <a:avLst/>
              <a:gdLst/>
              <a:ahLst/>
              <a:cxnLst/>
              <a:rect l="l" t="t" r="r" b="b"/>
              <a:pathLst>
                <a:path w="2092996" h="300722">
                  <a:moveTo>
                    <a:pt x="0" y="0"/>
                  </a:moveTo>
                  <a:lnTo>
                    <a:pt x="2092996" y="0"/>
                  </a:lnTo>
                  <a:lnTo>
                    <a:pt x="2092996" y="300722"/>
                  </a:lnTo>
                  <a:lnTo>
                    <a:pt x="0" y="300722"/>
                  </a:lnTo>
                  <a:close/>
                </a:path>
              </a:pathLst>
            </a:custGeom>
            <a:solidFill>
              <a:srgbClr val="D9D9D9"/>
            </a:solidFill>
          </p:spPr>
          <p:txBody>
            <a:bodyPr/>
            <a:lstStyle/>
            <a:p>
              <a:endParaRPr lang="ja-JP" altLang="en-US" sz="1100" dirty="0">
                <a:latin typeface="+mn-ea"/>
              </a:endParaRPr>
            </a:p>
          </p:txBody>
        </p:sp>
        <p:sp>
          <p:nvSpPr>
            <p:cNvPr id="12" name="TextBox 12"/>
            <p:cNvSpPr txBox="1"/>
            <p:nvPr/>
          </p:nvSpPr>
          <p:spPr>
            <a:xfrm>
              <a:off x="0" y="-47625"/>
              <a:ext cx="2092996" cy="348347"/>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3" name="Group 13"/>
          <p:cNvGrpSpPr/>
          <p:nvPr/>
        </p:nvGrpSpPr>
        <p:grpSpPr>
          <a:xfrm>
            <a:off x="86662" y="2561722"/>
            <a:ext cx="4336569" cy="638678"/>
            <a:chOff x="-15573" y="-99208"/>
            <a:chExt cx="2108569" cy="246306"/>
          </a:xfrm>
        </p:grpSpPr>
        <p:sp>
          <p:nvSpPr>
            <p:cNvPr id="14" name="Freeform 14"/>
            <p:cNvSpPr/>
            <p:nvPr/>
          </p:nvSpPr>
          <p:spPr>
            <a:xfrm>
              <a:off x="-15573" y="-99208"/>
              <a:ext cx="2092996" cy="178717"/>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endParaRPr lang="ja-JP" altLang="en-US" sz="1200" dirty="0">
                <a:solidFill>
                  <a:schemeClr val="accent1"/>
                </a:solidFill>
                <a:latin typeface="+mn-ea"/>
              </a:endParaRPr>
            </a:p>
          </p:txBody>
        </p:sp>
        <p:sp>
          <p:nvSpPr>
            <p:cNvPr id="15" name="TextBox 15"/>
            <p:cNvSpPr txBox="1"/>
            <p:nvPr/>
          </p:nvSpPr>
          <p:spPr>
            <a:xfrm>
              <a:off x="0" y="-47625"/>
              <a:ext cx="2092996" cy="194723"/>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16" name="Group 16"/>
          <p:cNvGrpSpPr/>
          <p:nvPr/>
        </p:nvGrpSpPr>
        <p:grpSpPr>
          <a:xfrm>
            <a:off x="118689" y="3384767"/>
            <a:ext cx="4304541" cy="425233"/>
            <a:chOff x="0" y="-47625"/>
            <a:chExt cx="2092996" cy="256243"/>
          </a:xfrm>
        </p:grpSpPr>
        <p:sp>
          <p:nvSpPr>
            <p:cNvPr id="17" name="Freeform 17"/>
            <p:cNvSpPr/>
            <p:nvPr/>
          </p:nvSpPr>
          <p:spPr>
            <a:xfrm>
              <a:off x="0" y="-29563"/>
              <a:ext cx="2092996" cy="238181"/>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900" dirty="0">
                  <a:latin typeface="+mn-ea"/>
                </a:rPr>
                <a:t>準備物：ハトロン紙、クレヨン、養生シート、スズランテープ、ビニール傘、クリアファイルほか</a:t>
              </a:r>
            </a:p>
          </p:txBody>
        </p:sp>
        <p:sp>
          <p:nvSpPr>
            <p:cNvPr id="18" name="TextBox 18"/>
            <p:cNvSpPr txBox="1"/>
            <p:nvPr/>
          </p:nvSpPr>
          <p:spPr>
            <a:xfrm>
              <a:off x="0" y="-47625"/>
              <a:ext cx="2092996" cy="181254"/>
            </a:xfrm>
            <a:prstGeom prst="rect">
              <a:avLst/>
            </a:prstGeom>
          </p:spPr>
          <p:txBody>
            <a:bodyPr lIns="27517" tIns="27517" rIns="27517" bIns="27517" rtlCol="0" anchor="ctr"/>
            <a:lstStyle/>
            <a:p>
              <a:pPr algn="ctr">
                <a:lnSpc>
                  <a:spcPts val="1440"/>
                </a:lnSpc>
                <a:spcBef>
                  <a:spcPct val="0"/>
                </a:spcBef>
              </a:pPr>
              <a:endParaRPr sz="1000">
                <a:latin typeface="+mn-ea"/>
              </a:endParaRPr>
            </a:p>
          </p:txBody>
        </p:sp>
      </p:grpSp>
      <p:grpSp>
        <p:nvGrpSpPr>
          <p:cNvPr id="19" name="Group 19"/>
          <p:cNvGrpSpPr/>
          <p:nvPr/>
        </p:nvGrpSpPr>
        <p:grpSpPr>
          <a:xfrm>
            <a:off x="118690" y="3809999"/>
            <a:ext cx="4304541" cy="2971799"/>
            <a:chOff x="0" y="-47625"/>
            <a:chExt cx="2092996" cy="659065"/>
          </a:xfrm>
        </p:grpSpPr>
        <p:sp>
          <p:nvSpPr>
            <p:cNvPr id="20" name="Freeform 20"/>
            <p:cNvSpPr/>
            <p:nvPr/>
          </p:nvSpPr>
          <p:spPr>
            <a:xfrm>
              <a:off x="0" y="35148"/>
              <a:ext cx="2092996" cy="576292"/>
            </a:xfrm>
            <a:custGeom>
              <a:avLst/>
              <a:gdLst/>
              <a:ahLst/>
              <a:cxnLst/>
              <a:rect l="l" t="t" r="r" b="b"/>
              <a:pathLst>
                <a:path w="2092996" h="570727">
                  <a:moveTo>
                    <a:pt x="0" y="0"/>
                  </a:moveTo>
                  <a:lnTo>
                    <a:pt x="2092996" y="0"/>
                  </a:lnTo>
                  <a:lnTo>
                    <a:pt x="2092996" y="570727"/>
                  </a:lnTo>
                  <a:lnTo>
                    <a:pt x="0" y="570727"/>
                  </a:lnTo>
                  <a:close/>
                </a:path>
              </a:pathLst>
            </a:custGeom>
            <a:solidFill>
              <a:srgbClr val="D9D9D9"/>
            </a:solidFill>
          </p:spPr>
          <p:txBody>
            <a:bodyPr/>
            <a:lstStyle/>
            <a:p>
              <a:r>
                <a:rPr lang="ja-JP" altLang="en-US" sz="800" dirty="0">
                  <a:latin typeface="+mn-ea"/>
                </a:rPr>
                <a:t>●活動内容</a:t>
              </a:r>
              <a:endParaRPr lang="en-US" altLang="ja-JP" sz="800" dirty="0">
                <a:latin typeface="+mn-ea"/>
              </a:endParaRPr>
            </a:p>
            <a:p>
              <a:pPr lvl="0"/>
              <a:r>
                <a:rPr lang="en-US" altLang="ja-JP" sz="800" dirty="0"/>
                <a:t>1.</a:t>
              </a:r>
              <a:r>
                <a:rPr lang="ja-JP" altLang="en-US" sz="800" dirty="0"/>
                <a:t>絵本を導入として、ペンギンになって身体を動かす。</a:t>
              </a:r>
              <a:endParaRPr lang="en-US" altLang="ja-JP" sz="800" dirty="0"/>
            </a:p>
            <a:p>
              <a:pPr lvl="0"/>
              <a:r>
                <a:rPr lang="en-US" altLang="ja-JP" sz="800" dirty="0"/>
                <a:t>2.</a:t>
              </a:r>
              <a:r>
                <a:rPr lang="ja-JP" altLang="ja-JP" sz="800" dirty="0"/>
                <a:t>海の生き物</a:t>
              </a:r>
              <a:r>
                <a:rPr lang="ja-JP" altLang="en-US" sz="800" dirty="0"/>
                <a:t>の動きを身体で表現。</a:t>
              </a:r>
              <a:endParaRPr lang="ja-JP" altLang="ja-JP" sz="800" dirty="0"/>
            </a:p>
            <a:p>
              <a:pPr lvl="0"/>
              <a:r>
                <a:rPr lang="en-US" altLang="ja-JP" sz="800" dirty="0"/>
                <a:t>3.</a:t>
              </a:r>
              <a:r>
                <a:rPr lang="ja-JP" altLang="en-US" sz="800" dirty="0"/>
                <a:t>紙芝居を読み、イメージを膨らませて、自分たちの海を描く。さまざまな海の生き物を描いたり、色をぬったりする。</a:t>
              </a:r>
              <a:endParaRPr lang="en-US" altLang="ja-JP" sz="800" dirty="0"/>
            </a:p>
            <a:p>
              <a:pPr lvl="0"/>
              <a:r>
                <a:rPr lang="en-US" altLang="ja-JP" sz="800" dirty="0"/>
                <a:t>4.</a:t>
              </a:r>
              <a:r>
                <a:rPr lang="ja-JP" altLang="en-US" sz="800" dirty="0"/>
                <a:t>作った海を鑑賞。頭上ではためかせたり、筒状にしてトンネルを潜って遊ぶ。</a:t>
              </a:r>
              <a:endParaRPr lang="en-US" altLang="ja-JP" sz="800" dirty="0"/>
            </a:p>
            <a:p>
              <a:pPr lvl="0"/>
              <a:r>
                <a:rPr lang="en-US" altLang="ja-JP" sz="800" dirty="0"/>
                <a:t>5.</a:t>
              </a:r>
              <a:r>
                <a:rPr lang="ja-JP" altLang="en-US" sz="800" dirty="0"/>
                <a:t>両面テープとスズランテープのついたベルトを装着。紙の海をやぶって、その破片をベルトに貼付け、海の生き物に変身する。</a:t>
              </a:r>
              <a:endParaRPr lang="en-US" altLang="ja-JP" sz="800" dirty="0"/>
            </a:p>
            <a:p>
              <a:pPr lvl="0"/>
              <a:r>
                <a:rPr lang="en-US" altLang="ja-JP" sz="800" dirty="0"/>
                <a:t>6.</a:t>
              </a:r>
              <a:r>
                <a:rPr lang="ja-JP" altLang="en-US" sz="800" dirty="0"/>
                <a:t>自由に動き回ったり、海の破片を紙吹雪のように浴びたりして遊ぶ。</a:t>
              </a:r>
              <a:endParaRPr lang="ja-JP" altLang="ja-JP" sz="800" dirty="0"/>
            </a:p>
            <a:p>
              <a:endParaRPr lang="en-US" altLang="ja-JP" sz="800" dirty="0">
                <a:latin typeface="+mn-ea"/>
              </a:endParaRPr>
            </a:p>
            <a:p>
              <a:r>
                <a:rPr lang="ja-JP" altLang="en-US" sz="800" dirty="0">
                  <a:latin typeface="+mn-ea"/>
                </a:rPr>
                <a:t>●子供たちの様子</a:t>
              </a:r>
              <a:endParaRPr lang="en-US" altLang="ja-JP" sz="800" dirty="0">
                <a:latin typeface="+mn-ea"/>
              </a:endParaRPr>
            </a:p>
            <a:p>
              <a:r>
                <a:rPr lang="ja-JP" altLang="en-US" sz="800" dirty="0">
                  <a:latin typeface="+mn-ea"/>
                </a:rPr>
                <a:t>・身体を動かす際には、それぞれがイメージする生き物になり切って楽しそうな表情が見られた。</a:t>
              </a:r>
              <a:endParaRPr lang="en-US" altLang="ja-JP" sz="800" dirty="0">
                <a:latin typeface="+mn-ea"/>
              </a:endParaRPr>
            </a:p>
            <a:p>
              <a:r>
                <a:rPr lang="ja-JP" altLang="en-US" sz="800" dirty="0">
                  <a:latin typeface="+mn-ea"/>
                </a:rPr>
                <a:t>・海を描く活動では、夢中になって大きな画面にひたすら色を塗る姿や、友たぢと役割分担を協力しながら大きな生き物の絵を描く姿が見られた。</a:t>
              </a:r>
              <a:endParaRPr lang="en-US" altLang="ja-JP" sz="800" dirty="0">
                <a:latin typeface="+mn-ea"/>
              </a:endParaRPr>
            </a:p>
            <a:p>
              <a:r>
                <a:rPr lang="ja-JP" altLang="en-US" sz="800" dirty="0">
                  <a:latin typeface="+mn-ea"/>
                </a:rPr>
                <a:t>・講師が素材を準備する際、子どもたちから講師のもとにやってきて、一緒になって準備を手伝ってくれた。</a:t>
              </a:r>
            </a:p>
            <a:p>
              <a:r>
                <a:rPr lang="ja-JP" altLang="en-US" sz="800" dirty="0">
                  <a:latin typeface="+mn-ea"/>
                </a:rPr>
                <a:t>・買い終わった絵を違ってベルトに張り付ける際、自分が描いた絵が破れないよう、丁寧にちぎっている姿があった。</a:t>
              </a:r>
            </a:p>
            <a:p>
              <a:r>
                <a:rPr lang="ja-JP" altLang="en-US" sz="800" dirty="0">
                  <a:latin typeface="+mn-ea"/>
                </a:rPr>
                <a:t>・また、ちぎった海の破片を身体に巻き付けたり、帽子のように頭に被ってみたり、子どもたち一人ひとりが工夫を凝らして、思い思いの生き物に変身にして楽しんでいた。</a:t>
              </a:r>
            </a:p>
          </p:txBody>
        </p:sp>
        <p:sp>
          <p:nvSpPr>
            <p:cNvPr id="21" name="TextBox 21"/>
            <p:cNvSpPr txBox="1"/>
            <p:nvPr/>
          </p:nvSpPr>
          <p:spPr>
            <a:xfrm>
              <a:off x="0" y="-47625"/>
              <a:ext cx="2092996" cy="618352"/>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grpSp>
        <p:nvGrpSpPr>
          <p:cNvPr id="22" name="Group 22"/>
          <p:cNvGrpSpPr/>
          <p:nvPr/>
        </p:nvGrpSpPr>
        <p:grpSpPr>
          <a:xfrm>
            <a:off x="5024267" y="4720962"/>
            <a:ext cx="4309868" cy="2060837"/>
            <a:chOff x="-2590" y="-47625"/>
            <a:chExt cx="2095586" cy="583231"/>
          </a:xfrm>
        </p:grpSpPr>
        <p:sp>
          <p:nvSpPr>
            <p:cNvPr id="23" name="Freeform 23"/>
            <p:cNvSpPr/>
            <p:nvPr/>
          </p:nvSpPr>
          <p:spPr>
            <a:xfrm>
              <a:off x="-2590" y="-3522"/>
              <a:ext cx="2092996" cy="517563"/>
            </a:xfrm>
            <a:custGeom>
              <a:avLst/>
              <a:gdLst/>
              <a:ahLst/>
              <a:cxnLst/>
              <a:rect l="l" t="t" r="r" b="b"/>
              <a:pathLst>
                <a:path w="2092996" h="535606">
                  <a:moveTo>
                    <a:pt x="0" y="0"/>
                  </a:moveTo>
                  <a:lnTo>
                    <a:pt x="2092996" y="0"/>
                  </a:lnTo>
                  <a:lnTo>
                    <a:pt x="2092996" y="535606"/>
                  </a:lnTo>
                  <a:lnTo>
                    <a:pt x="0" y="535606"/>
                  </a:lnTo>
                  <a:close/>
                </a:path>
              </a:pathLst>
            </a:custGeom>
            <a:solidFill>
              <a:srgbClr val="D9D9D9"/>
            </a:solidFill>
          </p:spPr>
          <p:txBody>
            <a:bodyPr/>
            <a:lstStyle/>
            <a:p>
              <a:r>
                <a:rPr lang="ja-JP" altLang="en-US" sz="1000" dirty="0">
                  <a:latin typeface="+mn-ea"/>
                </a:rPr>
                <a:t>●保育士から</a:t>
              </a:r>
            </a:p>
            <a:p>
              <a:endParaRPr lang="en-US" altLang="ja-JP" sz="1000" dirty="0">
                <a:latin typeface="+mn-ea"/>
              </a:endParaRPr>
            </a:p>
            <a:p>
              <a:r>
                <a:rPr lang="ja-JP" altLang="en-US" sz="1000" dirty="0">
                  <a:latin typeface="+mn-ea"/>
                </a:rPr>
                <a:t>・外部講師の表現力がとても豊かで、子どもたちが最後まで集中力を切らさずに、楽しく参加することができた。</a:t>
              </a:r>
            </a:p>
            <a:p>
              <a:r>
                <a:rPr lang="ja-JP" altLang="en-US" sz="1000" dirty="0">
                  <a:latin typeface="+mn-ea"/>
                </a:rPr>
                <a:t>・活動時の音楽の使い方がとても印象的であった。読み聞かせのみならず、活動の最中に流れる音楽がとても効果的であったし、普段の保育活動とは違う特別感があったと思う。</a:t>
              </a:r>
            </a:p>
            <a:p>
              <a:r>
                <a:rPr lang="ja-JP" altLang="en-US" sz="1000" dirty="0">
                  <a:latin typeface="+mn-ea"/>
                </a:rPr>
                <a:t>・また、外部講師の話し方や声掛けの仕方など、子どもたちの興味・注意を引く手法がいくつもあり、今後の保育に活かしていきたいと思う。</a:t>
              </a:r>
              <a:endParaRPr lang="en-US" altLang="ja-JP" sz="1000" dirty="0">
                <a:latin typeface="+mn-ea"/>
              </a:endParaRPr>
            </a:p>
            <a:p>
              <a:r>
                <a:rPr lang="ja-JP" altLang="en-US" sz="1000" dirty="0">
                  <a:latin typeface="+mn-ea"/>
                </a:rPr>
                <a:t>・子どもたちが絵を描く素材としてクレヨンを使うことは最近なかったが、クレヨンの良さもあるので、今後子どもたちが使うきっかけになったと思う。</a:t>
              </a:r>
            </a:p>
          </p:txBody>
        </p:sp>
        <p:sp>
          <p:nvSpPr>
            <p:cNvPr id="24" name="TextBox 24"/>
            <p:cNvSpPr txBox="1"/>
            <p:nvPr/>
          </p:nvSpPr>
          <p:spPr>
            <a:xfrm>
              <a:off x="0" y="-47625"/>
              <a:ext cx="2092996" cy="583231"/>
            </a:xfrm>
            <a:prstGeom prst="rect">
              <a:avLst/>
            </a:prstGeom>
          </p:spPr>
          <p:txBody>
            <a:bodyPr lIns="27517" tIns="27517" rIns="27517" bIns="27517" rtlCol="0" anchor="ctr"/>
            <a:lstStyle/>
            <a:p>
              <a:pPr algn="ctr">
                <a:lnSpc>
                  <a:spcPts val="1440"/>
                </a:lnSpc>
                <a:spcBef>
                  <a:spcPct val="0"/>
                </a:spcBef>
              </a:pPr>
              <a:endParaRPr sz="1200">
                <a:latin typeface="+mn-ea"/>
              </a:endParaRPr>
            </a:p>
          </p:txBody>
        </p:sp>
      </p:grpSp>
      <p:sp>
        <p:nvSpPr>
          <p:cNvPr id="31" name="テキスト ボックス 30">
            <a:extLst>
              <a:ext uri="{FF2B5EF4-FFF2-40B4-BE49-F238E27FC236}">
                <a16:creationId xmlns:a16="http://schemas.microsoft.com/office/drawing/2014/main" id="{AD4E683F-297D-CC8C-0886-606EB1AFDD7A}"/>
              </a:ext>
            </a:extLst>
          </p:cNvPr>
          <p:cNvSpPr txBox="1"/>
          <p:nvPr/>
        </p:nvSpPr>
        <p:spPr>
          <a:xfrm>
            <a:off x="7586134" y="631883"/>
            <a:ext cx="2319866" cy="325795"/>
          </a:xfrm>
          <a:prstGeom prst="rect">
            <a:avLst/>
          </a:prstGeom>
          <a:noFill/>
        </p:spPr>
        <p:txBody>
          <a:bodyPr wrap="none" rtlCol="0">
            <a:spAutoFit/>
          </a:bodyPr>
          <a:lstStyle/>
          <a:p>
            <a:r>
              <a:rPr kumimoji="1" lang="ja-JP" altLang="en-US" sz="1517" dirty="0"/>
              <a:t>目白第一保育園（豊島区）</a:t>
            </a:r>
          </a:p>
        </p:txBody>
      </p:sp>
      <p:graphicFrame>
        <p:nvGraphicFramePr>
          <p:cNvPr id="26" name="表 25">
            <a:extLst>
              <a:ext uri="{FF2B5EF4-FFF2-40B4-BE49-F238E27FC236}">
                <a16:creationId xmlns:a16="http://schemas.microsoft.com/office/drawing/2014/main" id="{2EA20A28-2EA3-B2E2-D7BA-58259A194173}"/>
              </a:ext>
            </a:extLst>
          </p:cNvPr>
          <p:cNvGraphicFramePr>
            <a:graphicFrameLocks noGrp="1"/>
          </p:cNvGraphicFramePr>
          <p:nvPr>
            <p:extLst>
              <p:ext uri="{D42A27DB-BD31-4B8C-83A1-F6EECF244321}">
                <p14:modId xmlns:p14="http://schemas.microsoft.com/office/powerpoint/2010/main" val="3988316106"/>
              </p:ext>
            </p:extLst>
          </p:nvPr>
        </p:nvGraphicFramePr>
        <p:xfrm>
          <a:off x="4986498" y="1567656"/>
          <a:ext cx="4462300" cy="1272311"/>
        </p:xfrm>
        <a:graphic>
          <a:graphicData uri="http://schemas.openxmlformats.org/drawingml/2006/table">
            <a:tbl>
              <a:tblPr firstRow="1" bandRow="1">
                <a:tableStyleId>{9D7B26C5-4107-4FEC-AEDC-1716B250A1EF}</a:tableStyleId>
              </a:tblPr>
              <a:tblGrid>
                <a:gridCol w="328007">
                  <a:extLst>
                    <a:ext uri="{9D8B030D-6E8A-4147-A177-3AD203B41FA5}">
                      <a16:colId xmlns:a16="http://schemas.microsoft.com/office/drawing/2014/main" val="1237311585"/>
                    </a:ext>
                  </a:extLst>
                </a:gridCol>
                <a:gridCol w="2333463">
                  <a:extLst>
                    <a:ext uri="{9D8B030D-6E8A-4147-A177-3AD203B41FA5}">
                      <a16:colId xmlns:a16="http://schemas.microsoft.com/office/drawing/2014/main" val="2811339662"/>
                    </a:ext>
                  </a:extLst>
                </a:gridCol>
                <a:gridCol w="657832">
                  <a:extLst>
                    <a:ext uri="{9D8B030D-6E8A-4147-A177-3AD203B41FA5}">
                      <a16:colId xmlns:a16="http://schemas.microsoft.com/office/drawing/2014/main" val="3322251565"/>
                    </a:ext>
                  </a:extLst>
                </a:gridCol>
                <a:gridCol w="486521">
                  <a:extLst>
                    <a:ext uri="{9D8B030D-6E8A-4147-A177-3AD203B41FA5}">
                      <a16:colId xmlns:a16="http://schemas.microsoft.com/office/drawing/2014/main" val="2024080890"/>
                    </a:ext>
                  </a:extLst>
                </a:gridCol>
                <a:gridCol w="656477">
                  <a:extLst>
                    <a:ext uri="{9D8B030D-6E8A-4147-A177-3AD203B41FA5}">
                      <a16:colId xmlns:a16="http://schemas.microsoft.com/office/drawing/2014/main" val="3310996346"/>
                    </a:ext>
                  </a:extLst>
                </a:gridCol>
              </a:tblGrid>
              <a:tr h="393285">
                <a:tc gridSpan="2">
                  <a:txBody>
                    <a:bodyPr/>
                    <a:lstStyle/>
                    <a:p>
                      <a:r>
                        <a:rPr kumimoji="1" lang="ja-JP" altLang="en-US" sz="1200" dirty="0"/>
                        <a:t>活動内容</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実施日</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時間</a:t>
                      </a:r>
                      <a:r>
                        <a:rPr kumimoji="1" lang="en-US" altLang="ja-JP" sz="1200" dirty="0"/>
                        <a:t>/</a:t>
                      </a:r>
                      <a:r>
                        <a:rPr kumimoji="1" lang="ja-JP" altLang="en-US" sz="12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人数</a:t>
                      </a:r>
                      <a:r>
                        <a:rPr kumimoji="1" lang="en-US" altLang="ja-JP" sz="1200" dirty="0"/>
                        <a:t>/</a:t>
                      </a:r>
                      <a:r>
                        <a:rPr kumimoji="1" lang="ja-JP" altLang="en-US" sz="12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724770"/>
                  </a:ext>
                </a:extLst>
              </a:tr>
              <a:tr h="393285">
                <a:tc>
                  <a:txBody>
                    <a:bodyPr/>
                    <a:lstStyle/>
                    <a:p>
                      <a:r>
                        <a:rPr kumimoji="1" lang="ja-JP" altLang="en-US" sz="1600" dirty="0"/>
                        <a:t>①</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rgbClr val="FF0000"/>
                        </a:solidFill>
                      </a:endParaRPr>
                    </a:p>
                    <a:p>
                      <a:pPr algn="l"/>
                      <a:r>
                        <a:rPr kumimoji="1" lang="ja-JP" altLang="en-US" sz="1200" dirty="0">
                          <a:solidFill>
                            <a:schemeClr val="tx1"/>
                          </a:solidFill>
                        </a:rPr>
                        <a:t>イケバスでの園外活動</a:t>
                      </a:r>
                      <a:endParaRPr kumimoji="1" lang="en-US" altLang="ja-JP" sz="1200" dirty="0">
                        <a:solidFill>
                          <a:schemeClr val="tx1"/>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R8.1.13 </a:t>
                      </a:r>
                      <a:r>
                        <a:rPr kumimoji="1" lang="ja-JP" altLang="en-US" sz="1100" dirty="0"/>
                        <a:t>（金）</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dirty="0"/>
                        <a:t>４時間程度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19</a:t>
                      </a:r>
                      <a:r>
                        <a:rPr kumimoji="1" lang="ja-JP" altLang="en-US" sz="11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008916"/>
                  </a:ext>
                </a:extLst>
              </a:tr>
              <a:tr h="441731">
                <a:tc>
                  <a:txBody>
                    <a:bodyPr/>
                    <a:lstStyle/>
                    <a:p>
                      <a:r>
                        <a:rPr kumimoji="1" lang="ja-JP" altLang="en-US" sz="1600" dirty="0"/>
                        <a:t>②</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ワークショップ</a:t>
                      </a:r>
                      <a:endParaRPr kumimoji="1" lang="en-US" altLang="ja-JP" sz="1200" dirty="0"/>
                    </a:p>
                    <a:p>
                      <a:r>
                        <a:rPr kumimoji="1" lang="ja-JP" altLang="en-US" sz="1200" dirty="0"/>
                        <a:t>講師：たけうちみずゑ（俳優）他２名</a:t>
                      </a:r>
                      <a:endParaRPr kumimoji="1" lang="en-US" altLang="ja-JP" sz="1200" dirty="0">
                        <a:solidFill>
                          <a:srgbClr val="FF0000"/>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R8.2.19 </a:t>
                      </a:r>
                      <a:r>
                        <a:rPr kumimoji="1" lang="ja-JP" altLang="en-US" sz="1100" dirty="0"/>
                        <a:t>（木）</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1100" dirty="0"/>
                        <a:t>60</a:t>
                      </a:r>
                      <a:r>
                        <a:rPr kumimoji="1" lang="ja-JP" altLang="en-US" sz="11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t>15</a:t>
                      </a:r>
                      <a:r>
                        <a:rPr kumimoji="1" lang="ja-JP" altLang="en-US" sz="11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064530"/>
                  </a:ext>
                </a:extLst>
              </a:tr>
            </a:tbl>
          </a:graphicData>
        </a:graphic>
      </p:graphicFrame>
      <p:sp>
        <p:nvSpPr>
          <p:cNvPr id="27" name="テキスト ボックス 26">
            <a:extLst>
              <a:ext uri="{FF2B5EF4-FFF2-40B4-BE49-F238E27FC236}">
                <a16:creationId xmlns:a16="http://schemas.microsoft.com/office/drawing/2014/main" id="{0791AF62-42B6-5E90-0D8D-780ED44A34A6}"/>
              </a:ext>
            </a:extLst>
          </p:cNvPr>
          <p:cNvSpPr txBox="1"/>
          <p:nvPr/>
        </p:nvSpPr>
        <p:spPr>
          <a:xfrm>
            <a:off x="96917" y="1463442"/>
            <a:ext cx="4304541" cy="746358"/>
          </a:xfrm>
          <a:prstGeom prst="rect">
            <a:avLst/>
          </a:prstGeom>
          <a:noFill/>
        </p:spPr>
        <p:txBody>
          <a:bodyPr wrap="square">
            <a:spAutoFit/>
          </a:bodyPr>
          <a:lstStyle/>
          <a:p>
            <a:r>
              <a:rPr lang="en-US" altLang="ja-JP" sz="850" dirty="0"/>
              <a:t>11</a:t>
            </a:r>
            <a:r>
              <a:rPr lang="ja-JP" altLang="en-US" sz="850" dirty="0"/>
              <a:t>月に実施した葛西臨海水族園への遠足では、魚の魅力や海の世界を存分に感じていた。行事の取り組みで、大きな模造紙に筆を使い海の世界を製作をした。子ども一人一人の感じ方を受け止め、探求心や表現の仕方などを体験したい。先日の水族館遠足でも、海の世界へのイメージを広げる中で、子どもたちから出てきた言葉に驚きもあった。海の世界での興味を広げ活動につなげたいと設定した。</a:t>
            </a:r>
          </a:p>
        </p:txBody>
      </p:sp>
      <p:sp>
        <p:nvSpPr>
          <p:cNvPr id="29" name="テキスト ボックス 28">
            <a:extLst>
              <a:ext uri="{FF2B5EF4-FFF2-40B4-BE49-F238E27FC236}">
                <a16:creationId xmlns:a16="http://schemas.microsoft.com/office/drawing/2014/main" id="{5658EDC1-5784-5315-FBCB-F6E414EB56D7}"/>
              </a:ext>
            </a:extLst>
          </p:cNvPr>
          <p:cNvSpPr txBox="1"/>
          <p:nvPr/>
        </p:nvSpPr>
        <p:spPr>
          <a:xfrm>
            <a:off x="76200" y="2602468"/>
            <a:ext cx="4304541" cy="369332"/>
          </a:xfrm>
          <a:prstGeom prst="rect">
            <a:avLst/>
          </a:prstGeom>
          <a:noFill/>
        </p:spPr>
        <p:txBody>
          <a:bodyPr wrap="square">
            <a:spAutoFit/>
          </a:bodyPr>
          <a:lstStyle/>
          <a:p>
            <a:r>
              <a:rPr lang="ja-JP" altLang="en-US" sz="900" dirty="0"/>
              <a:t>海の世界に関連する絵本や、園外活動で訪れた水族館で見た生き物の姿から、想像力を膨らませて、身体表現をしたり、オリジナルの海を描いて遊ぶ活動を実施。</a:t>
            </a:r>
          </a:p>
        </p:txBody>
      </p:sp>
      <p:pic>
        <p:nvPicPr>
          <p:cNvPr id="34" name="図 33">
            <a:extLst>
              <a:ext uri="{FF2B5EF4-FFF2-40B4-BE49-F238E27FC236}">
                <a16:creationId xmlns:a16="http://schemas.microsoft.com/office/drawing/2014/main" id="{8076AAC4-C0F9-1483-EFAD-9900A6C4806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137831" y="3048000"/>
            <a:ext cx="1824315" cy="1371304"/>
          </a:xfrm>
          <a:prstGeom prst="rect">
            <a:avLst/>
          </a:prstGeom>
        </p:spPr>
      </p:pic>
      <p:pic>
        <p:nvPicPr>
          <p:cNvPr id="25" name="図 24">
            <a:extLst>
              <a:ext uri="{FF2B5EF4-FFF2-40B4-BE49-F238E27FC236}">
                <a16:creationId xmlns:a16="http://schemas.microsoft.com/office/drawing/2014/main" id="{D7787087-7EED-621A-A596-B63776DAEAD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237053" y="3048000"/>
            <a:ext cx="1824220" cy="136816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679</Words>
  <Application>Microsoft Office PowerPoint</Application>
  <PresentationFormat>A4 210 x 297 mm</PresentationFormat>
  <Paragraphs>47</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Calibri</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吉川有花</dc:creator>
  <cp:lastModifiedBy>武政 尚美</cp:lastModifiedBy>
  <cp:revision>51</cp:revision>
  <cp:lastPrinted>2026-02-25T00:20:05Z</cp:lastPrinted>
  <dcterms:created xsi:type="dcterms:W3CDTF">2006-08-16T00:00:00Z</dcterms:created>
  <dcterms:modified xsi:type="dcterms:W3CDTF">2026-04-02T04:28:44Z</dcterms:modified>
  <dc:identifier>DAGUdYPcmw4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0x010100D0A96A0827213141AFF018DE0023E132</vt:lpwstr>
  </property>
</Properties>
</file>