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7559675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4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EC96"/>
    <a:srgbClr val="9E9E9E"/>
    <a:srgbClr val="5D535E"/>
    <a:srgbClr val="CFCE96"/>
    <a:srgbClr val="F49A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9" d="100"/>
          <a:sy n="59" d="100"/>
        </p:scale>
        <p:origin x="1374" y="72"/>
      </p:cViewPr>
      <p:guideLst>
        <p:guide orient="horz" pos="2381"/>
        <p:guide pos="34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52CE-EFB3-47DA-9567-19C4DA117FC7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501A-722A-4C59-A327-14B352EE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0532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52CE-EFB3-47DA-9567-19C4DA117FC7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501A-722A-4C59-A327-14B352EE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3573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52CE-EFB3-47DA-9567-19C4DA117FC7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501A-722A-4C59-A327-14B352EE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030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52CE-EFB3-47DA-9567-19C4DA117FC7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501A-722A-4C59-A327-14B352EE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9522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52CE-EFB3-47DA-9567-19C4DA117FC7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501A-722A-4C59-A327-14B352EE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5503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52CE-EFB3-47DA-9567-19C4DA117FC7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501A-722A-4C59-A327-14B352EE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887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52CE-EFB3-47DA-9567-19C4DA117FC7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501A-722A-4C59-A327-14B352EE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79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52CE-EFB3-47DA-9567-19C4DA117FC7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501A-722A-4C59-A327-14B352EE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1624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52CE-EFB3-47DA-9567-19C4DA117FC7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501A-722A-4C59-A327-14B352EE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7312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52CE-EFB3-47DA-9567-19C4DA117FC7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501A-722A-4C59-A327-14B352EE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3783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752CE-EFB3-47DA-9567-19C4DA117FC7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A501A-722A-4C59-A327-14B352EE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80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752CE-EFB3-47DA-9567-19C4DA117FC7}" type="datetimeFigureOut">
              <a:rPr kumimoji="1" lang="ja-JP" altLang="en-US" smtClean="0"/>
              <a:t>2026/3/14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A501A-722A-4C59-A327-14B352EE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495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"/>
          <p:cNvSpPr/>
          <p:nvPr/>
        </p:nvSpPr>
        <p:spPr>
          <a:xfrm>
            <a:off x="431906" y="252000"/>
            <a:ext cx="9828000" cy="432000"/>
          </a:xfrm>
          <a:prstGeom prst="rect">
            <a:avLst/>
          </a:prstGeom>
          <a:solidFill>
            <a:srgbClr val="5D53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2026</a:t>
            </a:r>
            <a:r>
              <a:rPr lang="ja-JP" altLang="en-US" sz="2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年度　豊島区立雑司が谷旧宣教師館　開館カレンダー　℡</a:t>
            </a:r>
            <a:r>
              <a:rPr lang="en-US" altLang="ja-JP" sz="2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03-3985-4081</a:t>
            </a:r>
            <a:endParaRPr lang="ja-JP" altLang="en-US" sz="22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graphicFrame>
        <p:nvGraphicFramePr>
          <p:cNvPr id="11" name="4月カレンダー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062585"/>
              </p:ext>
            </p:extLst>
          </p:nvPr>
        </p:nvGraphicFramePr>
        <p:xfrm>
          <a:off x="457200" y="1136590"/>
          <a:ext cx="3133333" cy="21363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7619">
                  <a:extLst>
                    <a:ext uri="{9D8B030D-6E8A-4147-A177-3AD203B41FA5}">
                      <a16:colId xmlns:a16="http://schemas.microsoft.com/office/drawing/2014/main" val="3447740573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1080686628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76523701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4085307925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1429843354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1337991679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388252741"/>
                    </a:ext>
                  </a:extLst>
                </a:gridCol>
              </a:tblGrid>
              <a:tr h="356061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日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月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火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水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木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金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土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7371935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3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4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09569489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5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6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7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8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9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10</a:t>
                      </a:r>
                      <a:endParaRPr kumimoji="1" lang="ja-JP" altLang="en-US" sz="2000" b="1" spc="-150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11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F49A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1088579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12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13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14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15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16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17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18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7249557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19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20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21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22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23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24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25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6110764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26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27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28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29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30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4976379"/>
                  </a:ext>
                </a:extLst>
              </a:tr>
            </a:tbl>
          </a:graphicData>
        </a:graphic>
      </p:graphicFrame>
      <p:cxnSp>
        <p:nvCxnSpPr>
          <p:cNvPr id="13" name="4月線"/>
          <p:cNvCxnSpPr/>
          <p:nvPr/>
        </p:nvCxnSpPr>
        <p:spPr>
          <a:xfrm>
            <a:off x="451709" y="1468807"/>
            <a:ext cx="31464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026年4月"/>
          <p:cNvSpPr txBox="1"/>
          <p:nvPr/>
        </p:nvSpPr>
        <p:spPr>
          <a:xfrm>
            <a:off x="1194953" y="711790"/>
            <a:ext cx="1657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latin typeface="Century" panose="02040604050505020304" pitchFamily="18" charset="0"/>
              </a:rPr>
              <a:t>2026</a:t>
            </a:r>
            <a:r>
              <a:rPr kumimoji="1" lang="ja-JP" altLang="en-US" sz="24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年</a:t>
            </a:r>
            <a:r>
              <a:rPr kumimoji="1" lang="en-US" altLang="ja-JP" sz="2400" b="1" dirty="0">
                <a:latin typeface="Century" panose="02040604050505020304" pitchFamily="18" charset="0"/>
              </a:rPr>
              <a:t>4</a:t>
            </a:r>
            <a:r>
              <a:rPr kumimoji="1" lang="ja-JP" altLang="en-US" sz="24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月</a:t>
            </a:r>
          </a:p>
        </p:txBody>
      </p:sp>
      <p:graphicFrame>
        <p:nvGraphicFramePr>
          <p:cNvPr id="15" name="5月カレンダー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460674"/>
              </p:ext>
            </p:extLst>
          </p:nvPr>
        </p:nvGraphicFramePr>
        <p:xfrm>
          <a:off x="3779240" y="1136590"/>
          <a:ext cx="3133333" cy="24924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7619">
                  <a:extLst>
                    <a:ext uri="{9D8B030D-6E8A-4147-A177-3AD203B41FA5}">
                      <a16:colId xmlns:a16="http://schemas.microsoft.com/office/drawing/2014/main" val="3447740573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1080686628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76523701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4085307925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1429843354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1337991679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388252741"/>
                    </a:ext>
                  </a:extLst>
                </a:gridCol>
              </a:tblGrid>
              <a:tr h="356061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日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月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火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水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木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金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土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7371935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09569489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3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4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5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6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7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8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9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F49A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1088579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10</a:t>
                      </a:r>
                      <a:endParaRPr kumimoji="1" lang="ja-JP" altLang="en-US" sz="2000" b="1" spc="-150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CFEC9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11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12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13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14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15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16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7249557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17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18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19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20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21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22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23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6110764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24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25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26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27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28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29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30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4976379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31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985809"/>
                  </a:ext>
                </a:extLst>
              </a:tr>
            </a:tbl>
          </a:graphicData>
        </a:graphic>
      </p:graphicFrame>
      <p:cxnSp>
        <p:nvCxnSpPr>
          <p:cNvPr id="40" name="5月線"/>
          <p:cNvCxnSpPr/>
          <p:nvPr/>
        </p:nvCxnSpPr>
        <p:spPr>
          <a:xfrm>
            <a:off x="3772997" y="1468807"/>
            <a:ext cx="31464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2026年5月"/>
          <p:cNvSpPr txBox="1"/>
          <p:nvPr/>
        </p:nvSpPr>
        <p:spPr>
          <a:xfrm>
            <a:off x="4516993" y="711790"/>
            <a:ext cx="1657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latin typeface="Century" panose="02040604050505020304" pitchFamily="18" charset="0"/>
              </a:rPr>
              <a:t>2026</a:t>
            </a:r>
            <a:r>
              <a:rPr kumimoji="1" lang="ja-JP" altLang="en-US" sz="24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年</a:t>
            </a:r>
            <a:r>
              <a:rPr kumimoji="1" lang="en-US" altLang="ja-JP" sz="2400" b="1" dirty="0">
                <a:latin typeface="Century" panose="02040604050505020304" pitchFamily="18" charset="0"/>
              </a:rPr>
              <a:t>5</a:t>
            </a:r>
            <a:r>
              <a:rPr kumimoji="1" lang="ja-JP" altLang="en-US" sz="24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月</a:t>
            </a:r>
          </a:p>
        </p:txBody>
      </p:sp>
      <p:graphicFrame>
        <p:nvGraphicFramePr>
          <p:cNvPr id="18" name="6月カレンダー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386815"/>
              </p:ext>
            </p:extLst>
          </p:nvPr>
        </p:nvGraphicFramePr>
        <p:xfrm>
          <a:off x="7092000" y="1136590"/>
          <a:ext cx="3133333" cy="21363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7619">
                  <a:extLst>
                    <a:ext uri="{9D8B030D-6E8A-4147-A177-3AD203B41FA5}">
                      <a16:colId xmlns:a16="http://schemas.microsoft.com/office/drawing/2014/main" val="3447740573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1080686628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76523701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4085307925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1429843354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1337991679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388252741"/>
                    </a:ext>
                  </a:extLst>
                </a:gridCol>
              </a:tblGrid>
              <a:tr h="356061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日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月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火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水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木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金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土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7371935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3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4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5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6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09569489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7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8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9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10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11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12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13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F49A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1088579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14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15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16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17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18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19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20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7249557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21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22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23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24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25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26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27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6110764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28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29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30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4976379"/>
                  </a:ext>
                </a:extLst>
              </a:tr>
            </a:tbl>
          </a:graphicData>
        </a:graphic>
      </p:graphicFrame>
      <p:cxnSp>
        <p:nvCxnSpPr>
          <p:cNvPr id="41" name="6月線"/>
          <p:cNvCxnSpPr/>
          <p:nvPr/>
        </p:nvCxnSpPr>
        <p:spPr>
          <a:xfrm>
            <a:off x="7085757" y="1468807"/>
            <a:ext cx="31464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2026年6月"/>
          <p:cNvSpPr txBox="1"/>
          <p:nvPr/>
        </p:nvSpPr>
        <p:spPr>
          <a:xfrm>
            <a:off x="7829753" y="711790"/>
            <a:ext cx="1657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latin typeface="Century" panose="02040604050505020304" pitchFamily="18" charset="0"/>
              </a:rPr>
              <a:t>2026</a:t>
            </a:r>
            <a:r>
              <a:rPr kumimoji="1" lang="ja-JP" altLang="en-US" sz="24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年</a:t>
            </a:r>
            <a:r>
              <a:rPr kumimoji="1" lang="en-US" altLang="ja-JP" sz="2400" b="1" dirty="0">
                <a:latin typeface="Century" panose="02040604050505020304" pitchFamily="18" charset="0"/>
              </a:rPr>
              <a:t>6</a:t>
            </a:r>
            <a:r>
              <a:rPr kumimoji="1" lang="ja-JP" altLang="en-US" sz="24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月</a:t>
            </a:r>
          </a:p>
        </p:txBody>
      </p:sp>
      <p:graphicFrame>
        <p:nvGraphicFramePr>
          <p:cNvPr id="21" name="7月カレンダー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852872"/>
              </p:ext>
            </p:extLst>
          </p:nvPr>
        </p:nvGraphicFramePr>
        <p:xfrm>
          <a:off x="457200" y="4221790"/>
          <a:ext cx="3133333" cy="21363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7619">
                  <a:extLst>
                    <a:ext uri="{9D8B030D-6E8A-4147-A177-3AD203B41FA5}">
                      <a16:colId xmlns:a16="http://schemas.microsoft.com/office/drawing/2014/main" val="3447740573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1080686628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76523701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4085307925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1429843354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1337991679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388252741"/>
                    </a:ext>
                  </a:extLst>
                </a:gridCol>
              </a:tblGrid>
              <a:tr h="356061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日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月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火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水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木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金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土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7371935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3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4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09569489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5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6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7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8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9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10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11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F49A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1088579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12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13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14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15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16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17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18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CFEC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249557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19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20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21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22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23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24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25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6110764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26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27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28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29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30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31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4976379"/>
                  </a:ext>
                </a:extLst>
              </a:tr>
            </a:tbl>
          </a:graphicData>
        </a:graphic>
      </p:graphicFrame>
      <p:cxnSp>
        <p:nvCxnSpPr>
          <p:cNvPr id="42" name="7月線"/>
          <p:cNvCxnSpPr/>
          <p:nvPr/>
        </p:nvCxnSpPr>
        <p:spPr>
          <a:xfrm>
            <a:off x="451709" y="4549390"/>
            <a:ext cx="31464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026年7月"/>
          <p:cNvSpPr txBox="1"/>
          <p:nvPr/>
        </p:nvSpPr>
        <p:spPr>
          <a:xfrm>
            <a:off x="1194953" y="3771790"/>
            <a:ext cx="1657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latin typeface="Century" panose="02040604050505020304" pitchFamily="18" charset="0"/>
              </a:rPr>
              <a:t>2026</a:t>
            </a:r>
            <a:r>
              <a:rPr kumimoji="1" lang="ja-JP" altLang="en-US" sz="24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年</a:t>
            </a:r>
            <a:r>
              <a:rPr kumimoji="1" lang="en-US" altLang="ja-JP" sz="2400" b="1" dirty="0">
                <a:latin typeface="Century" panose="02040604050505020304" pitchFamily="18" charset="0"/>
              </a:rPr>
              <a:t>7</a:t>
            </a:r>
            <a:r>
              <a:rPr kumimoji="1" lang="ja-JP" altLang="en-US" sz="24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月</a:t>
            </a:r>
          </a:p>
        </p:txBody>
      </p:sp>
      <p:graphicFrame>
        <p:nvGraphicFramePr>
          <p:cNvPr id="24" name="8月カレンダー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6844"/>
              </p:ext>
            </p:extLst>
          </p:nvPr>
        </p:nvGraphicFramePr>
        <p:xfrm>
          <a:off x="3779240" y="4221790"/>
          <a:ext cx="3133333" cy="24924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7619">
                  <a:extLst>
                    <a:ext uri="{9D8B030D-6E8A-4147-A177-3AD203B41FA5}">
                      <a16:colId xmlns:a16="http://schemas.microsoft.com/office/drawing/2014/main" val="3447740573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1080686628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76523701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4085307925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1429843354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1337991679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388252741"/>
                    </a:ext>
                  </a:extLst>
                </a:gridCol>
              </a:tblGrid>
              <a:tr h="356061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日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月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火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水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木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金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土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7371935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09569489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3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4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5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6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7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8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F49A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1088579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9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10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11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12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13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14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15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7249557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16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17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18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19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20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21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22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6110764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23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24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25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26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27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28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29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4976379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30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31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5173322"/>
                  </a:ext>
                </a:extLst>
              </a:tr>
            </a:tbl>
          </a:graphicData>
        </a:graphic>
      </p:graphicFrame>
      <p:cxnSp>
        <p:nvCxnSpPr>
          <p:cNvPr id="43" name="8月線"/>
          <p:cNvCxnSpPr/>
          <p:nvPr/>
        </p:nvCxnSpPr>
        <p:spPr>
          <a:xfrm>
            <a:off x="3772997" y="4549390"/>
            <a:ext cx="31464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026年8月"/>
          <p:cNvSpPr txBox="1"/>
          <p:nvPr/>
        </p:nvSpPr>
        <p:spPr>
          <a:xfrm>
            <a:off x="4516993" y="3771790"/>
            <a:ext cx="1657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latin typeface="Century" panose="02040604050505020304" pitchFamily="18" charset="0"/>
              </a:rPr>
              <a:t>2026</a:t>
            </a:r>
            <a:r>
              <a:rPr kumimoji="1" lang="ja-JP" altLang="en-US" sz="24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年</a:t>
            </a:r>
            <a:r>
              <a:rPr kumimoji="1" lang="en-US" altLang="ja-JP" sz="2400" b="1" dirty="0">
                <a:latin typeface="Century" panose="02040604050505020304" pitchFamily="18" charset="0"/>
              </a:rPr>
              <a:t>8</a:t>
            </a:r>
            <a:r>
              <a:rPr kumimoji="1" lang="ja-JP" altLang="en-US" sz="24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月</a:t>
            </a:r>
          </a:p>
        </p:txBody>
      </p:sp>
      <p:graphicFrame>
        <p:nvGraphicFramePr>
          <p:cNvPr id="27" name="9月カレンダー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954993"/>
              </p:ext>
            </p:extLst>
          </p:nvPr>
        </p:nvGraphicFramePr>
        <p:xfrm>
          <a:off x="7092000" y="4221790"/>
          <a:ext cx="3133333" cy="21363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7619">
                  <a:extLst>
                    <a:ext uri="{9D8B030D-6E8A-4147-A177-3AD203B41FA5}">
                      <a16:colId xmlns:a16="http://schemas.microsoft.com/office/drawing/2014/main" val="3447740573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1080686628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76523701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4085307925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1429843354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1337991679"/>
                    </a:ext>
                  </a:extLst>
                </a:gridCol>
                <a:gridCol w="447619">
                  <a:extLst>
                    <a:ext uri="{9D8B030D-6E8A-4147-A177-3AD203B41FA5}">
                      <a16:colId xmlns:a16="http://schemas.microsoft.com/office/drawing/2014/main" val="388252741"/>
                    </a:ext>
                  </a:extLst>
                </a:gridCol>
              </a:tblGrid>
              <a:tr h="356061"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日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月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火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水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木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金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800" b="1" dirty="0"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土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37371935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3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4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5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09569489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6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7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8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9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10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11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12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F49A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1088579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13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14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15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16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17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18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19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7249557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20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21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22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23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24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25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26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6110764"/>
                  </a:ext>
                </a:extLst>
              </a:tr>
              <a:tr h="35606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solidFill>
                            <a:srgbClr val="FF0000"/>
                          </a:solidFill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27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28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29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en-US" altLang="ja-JP" sz="2000" b="1" spc="-150" dirty="0">
                          <a:latin typeface="Century" panose="02040604050505020304" pitchFamily="18" charset="0"/>
                          <a:ea typeface="ＭＳ Ｐ明朝" panose="02020600040205080304" pitchFamily="18" charset="-128"/>
                        </a:rPr>
                        <a:t>30</a:t>
                      </a: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endParaRPr kumimoji="1" lang="ja-JP" altLang="en-US" sz="2000" b="1" dirty="0">
                        <a:latin typeface="Century" panose="02040604050505020304" pitchFamily="18" charset="0"/>
                        <a:ea typeface="ＭＳ Ｐ明朝" panose="02020600040205080304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4976379"/>
                  </a:ext>
                </a:extLst>
              </a:tr>
            </a:tbl>
          </a:graphicData>
        </a:graphic>
      </p:graphicFrame>
      <p:cxnSp>
        <p:nvCxnSpPr>
          <p:cNvPr id="44" name="9月線"/>
          <p:cNvCxnSpPr/>
          <p:nvPr/>
        </p:nvCxnSpPr>
        <p:spPr>
          <a:xfrm>
            <a:off x="7085757" y="4549390"/>
            <a:ext cx="31464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026年9月"/>
          <p:cNvSpPr txBox="1"/>
          <p:nvPr/>
        </p:nvSpPr>
        <p:spPr>
          <a:xfrm>
            <a:off x="7829753" y="3771790"/>
            <a:ext cx="16610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latin typeface="Century" panose="02040604050505020304" pitchFamily="18" charset="0"/>
              </a:rPr>
              <a:t>2026</a:t>
            </a:r>
            <a:r>
              <a:rPr kumimoji="1" lang="ja-JP" altLang="en-US" sz="24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年</a:t>
            </a:r>
            <a:r>
              <a:rPr kumimoji="1" lang="en-US" altLang="ja-JP" sz="2400" b="1" dirty="0">
                <a:latin typeface="Century" panose="02040604050505020304" pitchFamily="18" charset="0"/>
              </a:rPr>
              <a:t>9</a:t>
            </a:r>
            <a:r>
              <a:rPr kumimoji="1" lang="ja-JP" altLang="en-US" sz="24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月</a:t>
            </a:r>
          </a:p>
        </p:txBody>
      </p:sp>
      <p:sp>
        <p:nvSpPr>
          <p:cNvPr id="30" name="凡例開館日"/>
          <p:cNvSpPr/>
          <p:nvPr/>
        </p:nvSpPr>
        <p:spPr>
          <a:xfrm>
            <a:off x="468000" y="6800498"/>
            <a:ext cx="324000" cy="21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凡例休館日"/>
          <p:cNvSpPr/>
          <p:nvPr/>
        </p:nvSpPr>
        <p:spPr>
          <a:xfrm>
            <a:off x="1764000" y="6800498"/>
            <a:ext cx="324000" cy="216000"/>
          </a:xfrm>
          <a:prstGeom prst="rect">
            <a:avLst/>
          </a:prstGeom>
          <a:solidFill>
            <a:srgbClr val="9E9E9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凡例イベント"/>
          <p:cNvSpPr/>
          <p:nvPr/>
        </p:nvSpPr>
        <p:spPr>
          <a:xfrm>
            <a:off x="2844000" y="6800498"/>
            <a:ext cx="324000" cy="216000"/>
          </a:xfrm>
          <a:prstGeom prst="rect">
            <a:avLst/>
          </a:prstGeom>
          <a:solidFill>
            <a:srgbClr val="CFEC9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凡例ギャラリートーク"/>
          <p:cNvSpPr/>
          <p:nvPr/>
        </p:nvSpPr>
        <p:spPr>
          <a:xfrm>
            <a:off x="468000" y="7156898"/>
            <a:ext cx="324000" cy="216000"/>
          </a:xfrm>
          <a:prstGeom prst="rect">
            <a:avLst/>
          </a:prstGeom>
          <a:solidFill>
            <a:srgbClr val="F49AA7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凡例開館日"/>
          <p:cNvSpPr txBox="1"/>
          <p:nvPr/>
        </p:nvSpPr>
        <p:spPr>
          <a:xfrm>
            <a:off x="828000" y="6754610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開館日</a:t>
            </a:r>
          </a:p>
        </p:txBody>
      </p:sp>
      <p:sp>
        <p:nvSpPr>
          <p:cNvPr id="35" name="凡例休館日"/>
          <p:cNvSpPr txBox="1"/>
          <p:nvPr/>
        </p:nvSpPr>
        <p:spPr>
          <a:xfrm>
            <a:off x="2052000" y="6754610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休館日</a:t>
            </a:r>
          </a:p>
        </p:txBody>
      </p:sp>
      <p:sp>
        <p:nvSpPr>
          <p:cNvPr id="36" name="凡例イベント"/>
          <p:cNvSpPr txBox="1"/>
          <p:nvPr/>
        </p:nvSpPr>
        <p:spPr>
          <a:xfrm>
            <a:off x="3211200" y="6754610"/>
            <a:ext cx="28969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イベント開催日（詳細は各ページへ）</a:t>
            </a:r>
          </a:p>
        </p:txBody>
      </p:sp>
      <p:sp>
        <p:nvSpPr>
          <p:cNvPr id="37" name="凡例ギャラリートーク"/>
          <p:cNvSpPr txBox="1"/>
          <p:nvPr/>
        </p:nvSpPr>
        <p:spPr>
          <a:xfrm>
            <a:off x="828000" y="7111010"/>
            <a:ext cx="41745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ギャラリートーク（</a:t>
            </a:r>
            <a:r>
              <a:rPr kumimoji="1" lang="en-US" altLang="ja-JP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14</a:t>
            </a:r>
            <a:r>
              <a:rPr kumimoji="1"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時から約</a:t>
            </a:r>
            <a:r>
              <a:rPr kumimoji="1" lang="en-US" altLang="ja-JP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30</a:t>
            </a:r>
            <a:r>
              <a:rPr kumimoji="1"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分間　事前申込不要）</a:t>
            </a:r>
          </a:p>
        </p:txBody>
      </p:sp>
      <p:sp>
        <p:nvSpPr>
          <p:cNvPr id="39" name="注意書き"/>
          <p:cNvSpPr txBox="1"/>
          <p:nvPr/>
        </p:nvSpPr>
        <p:spPr>
          <a:xfrm>
            <a:off x="6271200" y="6754610"/>
            <a:ext cx="3886000" cy="6052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en-US" altLang="ja-JP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kumimoji="1"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都合により休館日が変更する場合があります。</a:t>
            </a:r>
          </a:p>
          <a:p>
            <a:pPr marL="187200" lvl="1">
              <a:lnSpc>
                <a:spcPts val="2000"/>
              </a:lnSpc>
            </a:pPr>
            <a:r>
              <a:rPr kumimoji="1" lang="ja-JP" altLang="en-US" sz="1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詳細は当館にお問い合わせください。　　　　</a:t>
            </a:r>
          </a:p>
        </p:txBody>
      </p:sp>
    </p:spTree>
    <p:extLst>
      <p:ext uri="{BB962C8B-B14F-4D97-AF65-F5344CB8AC3E}">
        <p14:creationId xmlns:p14="http://schemas.microsoft.com/office/powerpoint/2010/main" val="855479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252</TotalTime>
  <Words>304</Words>
  <Application>Microsoft Office PowerPoint</Application>
  <PresentationFormat>ユーザー設定</PresentationFormat>
  <Paragraphs>238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HGPｺﾞｼｯｸE</vt:lpstr>
      <vt:lpstr>ＭＳ Ｐゴシック</vt:lpstr>
      <vt:lpstr>ＭＳ Ｐ明朝</vt:lpstr>
      <vt:lpstr>Arial</vt:lpstr>
      <vt:lpstr>Calibri</vt:lpstr>
      <vt:lpstr>Calibri Light</vt:lpstr>
      <vt:lpstr>Century</vt:lpstr>
      <vt:lpstr>Office テーマ</vt:lpstr>
      <vt:lpstr>PowerPoint プレゼンテーション</vt:lpstr>
    </vt:vector>
  </TitlesOfParts>
  <Company>city-toshima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里谷 美帆</dc:creator>
  <cp:lastModifiedBy>里谷 美帆</cp:lastModifiedBy>
  <cp:revision>27</cp:revision>
  <cp:lastPrinted>2026-01-09T01:34:22Z</cp:lastPrinted>
  <dcterms:created xsi:type="dcterms:W3CDTF">2026-01-08T04:50:00Z</dcterms:created>
  <dcterms:modified xsi:type="dcterms:W3CDTF">2026-03-14T06:40:00Z</dcterms:modified>
</cp:coreProperties>
</file>