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8F"/>
    <a:srgbClr val="FFFFCC"/>
    <a:srgbClr val="F0D2FA"/>
    <a:srgbClr val="F6E4FC"/>
    <a:srgbClr val="FFC000"/>
    <a:srgbClr val="833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95" d="100"/>
          <a:sy n="95" d="100"/>
        </p:scale>
        <p:origin x="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0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2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58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64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99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33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31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63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10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83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B0FC9-7D53-40B8-AFD2-73F07A8EB52A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8FF6-0E47-4230-82D6-FDF9DAA45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86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880929"/>
              </p:ext>
            </p:extLst>
          </p:nvPr>
        </p:nvGraphicFramePr>
        <p:xfrm>
          <a:off x="252086" y="1337192"/>
          <a:ext cx="6390404" cy="3278563"/>
        </p:xfrm>
        <a:graphic>
          <a:graphicData uri="http://schemas.openxmlformats.org/drawingml/2006/table">
            <a:tbl>
              <a:tblPr firstRow="1" firstCol="1" bandRow="1"/>
              <a:tblGrid>
                <a:gridCol w="776897">
                  <a:extLst>
                    <a:ext uri="{9D8B030D-6E8A-4147-A177-3AD203B41FA5}">
                      <a16:colId xmlns:a16="http://schemas.microsoft.com/office/drawing/2014/main" val="2447780989"/>
                    </a:ext>
                  </a:extLst>
                </a:gridCol>
                <a:gridCol w="2834953">
                  <a:extLst>
                    <a:ext uri="{9D8B030D-6E8A-4147-A177-3AD203B41FA5}">
                      <a16:colId xmlns:a16="http://schemas.microsoft.com/office/drawing/2014/main" val="2287248637"/>
                    </a:ext>
                  </a:extLst>
                </a:gridCol>
                <a:gridCol w="707860">
                  <a:extLst>
                    <a:ext uri="{9D8B030D-6E8A-4147-A177-3AD203B41FA5}">
                      <a16:colId xmlns:a16="http://schemas.microsoft.com/office/drawing/2014/main" val="685006567"/>
                    </a:ext>
                  </a:extLst>
                </a:gridCol>
                <a:gridCol w="2070694">
                  <a:extLst>
                    <a:ext uri="{9D8B030D-6E8A-4147-A177-3AD203B41FA5}">
                      <a16:colId xmlns:a16="http://schemas.microsoft.com/office/drawing/2014/main" val="1271270147"/>
                    </a:ext>
                  </a:extLst>
                </a:gridCol>
              </a:tblGrid>
              <a:tr h="418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学校名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豊島区立　　　　　　　中学校　　　　　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年組</a:t>
                      </a:r>
                      <a:endParaRPr lang="ja-JP" sz="12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77800" algn="l"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　　　　　　　</a:t>
                      </a:r>
                      <a:r>
                        <a:rPr lang="ja-JP" altLang="en-US" sz="1200" b="1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年　　　　　　組</a:t>
                      </a:r>
                      <a:endParaRPr lang="ja-JP" sz="1000" b="1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2559"/>
                  </a:ext>
                </a:extLst>
              </a:tr>
              <a:tr h="574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お名前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（ふりがな）</a:t>
                      </a:r>
                      <a:endParaRPr lang="en-US" altLang="ja-JP" sz="800" kern="100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689927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住　所</a:t>
                      </a:r>
                      <a:endParaRPr lang="ja-JP" sz="10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 </a:t>
                      </a:r>
                      <a:r>
                        <a:rPr lang="ja-JP" altLang="en-US" sz="12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　豊島区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523659"/>
                  </a:ext>
                </a:extLst>
              </a:tr>
              <a:tr h="28135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電話番号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ja-JP" sz="10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緊急</a:t>
                      </a:r>
                      <a:endParaRPr lang="en-US" altLang="ja-JP" sz="1000" kern="100" dirty="0" smtClean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連絡先</a:t>
                      </a:r>
                      <a:r>
                        <a:rPr lang="ja-JP" sz="10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）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緊急時でも連絡が取れる</a:t>
                      </a:r>
                      <a:r>
                        <a:rPr lang="ja-JP" sz="700" b="1" kern="1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保護者の番号</a:t>
                      </a:r>
                      <a:r>
                        <a:rPr lang="ja-JP" sz="700" kern="1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を</a:t>
                      </a:r>
                      <a:r>
                        <a:rPr lang="ja-JP" sz="700" kern="1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記入してください。（　）内には「自宅」「○○携帯」や「会社名」などを記入してください。</a:t>
                      </a:r>
                      <a:endParaRPr lang="ja-JP" sz="7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889204"/>
                  </a:ext>
                </a:extLst>
              </a:tr>
              <a:tr h="354066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ＭＳ Ｐゴシック" panose="020B0600070205080204" pitchFamily="50" charset="-128"/>
                        </a:rPr>
                        <a:t>（　　　　　　　　）</a:t>
                      </a: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523074"/>
                  </a:ext>
                </a:extLst>
              </a:tr>
              <a:tr h="100584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1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≪保護者同意欄≫　</a:t>
                      </a:r>
                      <a:r>
                        <a:rPr lang="ja-JP" altLang="en-US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</a:t>
                      </a:r>
                      <a:endParaRPr lang="en-US" altLang="ja-JP" sz="10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「としま地域未来塾」への参加に同意します。</a:t>
                      </a: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会場までの経路については、徒歩または公共交通機関を利用し、家庭でも十分に指導し安全に通わせます。</a:t>
                      </a:r>
                      <a:endParaRPr lang="en-US" altLang="ja-JP" sz="11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</a:t>
                      </a:r>
                      <a:endParaRPr lang="en-US" altLang="ja-JP" sz="10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</a:t>
                      </a:r>
                      <a:r>
                        <a:rPr lang="ja-JP" altLang="en-US" sz="7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　　　　　年　　　　　月　　　　　日</a:t>
                      </a:r>
                      <a:r>
                        <a:rPr lang="ja-JP" altLang="en-US" sz="10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</a:t>
                      </a:r>
                      <a:r>
                        <a:rPr lang="en-US" altLang="ja-JP" sz="9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　　　　　　　　　　　　</a:t>
                      </a:r>
                      <a:r>
                        <a:rPr lang="en-US" altLang="ja-JP" sz="9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ja-JP" sz="12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保護者署名　（　　　　　　　　　　</a:t>
                      </a:r>
                      <a:r>
                        <a:rPr lang="ja-JP" altLang="en-US" sz="12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　　　　　　</a:t>
                      </a:r>
                      <a:r>
                        <a:rPr lang="ja-JP" altLang="ja-JP" sz="12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）</a:t>
                      </a:r>
                      <a:r>
                        <a:rPr lang="en-US" alt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  </a:t>
                      </a:r>
                      <a:endParaRPr lang="ja-JP" altLang="ja-JP" sz="11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955228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364280"/>
              </p:ext>
            </p:extLst>
          </p:nvPr>
        </p:nvGraphicFramePr>
        <p:xfrm>
          <a:off x="252086" y="4615755"/>
          <a:ext cx="6390403" cy="1912272"/>
        </p:xfrm>
        <a:graphic>
          <a:graphicData uri="http://schemas.openxmlformats.org/drawingml/2006/table">
            <a:tbl>
              <a:tblPr firstRow="1" firstCol="1" bandRow="1"/>
              <a:tblGrid>
                <a:gridCol w="1603608">
                  <a:extLst>
                    <a:ext uri="{9D8B030D-6E8A-4147-A177-3AD203B41FA5}">
                      <a16:colId xmlns:a16="http://schemas.microsoft.com/office/drawing/2014/main" val="2447780989"/>
                    </a:ext>
                  </a:extLst>
                </a:gridCol>
                <a:gridCol w="1735053">
                  <a:extLst>
                    <a:ext uri="{9D8B030D-6E8A-4147-A177-3AD203B41FA5}">
                      <a16:colId xmlns:a16="http://schemas.microsoft.com/office/drawing/2014/main" val="2664923214"/>
                    </a:ext>
                  </a:extLst>
                </a:gridCol>
                <a:gridCol w="1440163">
                  <a:extLst>
                    <a:ext uri="{9D8B030D-6E8A-4147-A177-3AD203B41FA5}">
                      <a16:colId xmlns:a16="http://schemas.microsoft.com/office/drawing/2014/main" val="334383162"/>
                    </a:ext>
                  </a:extLst>
                </a:gridCol>
                <a:gridCol w="1611579">
                  <a:extLst>
                    <a:ext uri="{9D8B030D-6E8A-4147-A177-3AD203B41FA5}">
                      <a16:colId xmlns:a16="http://schemas.microsoft.com/office/drawing/2014/main" val="2034163104"/>
                    </a:ext>
                  </a:extLst>
                </a:gridCol>
              </a:tblGrid>
              <a:tr h="55704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参加を希望する会場と時間帯に〇をつけてください</a:t>
                      </a:r>
                      <a:endParaRPr lang="en-US" altLang="ja-JP" sz="1400" kern="100" dirty="0" smtClean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（①②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両方参加、２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会場にわたっての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参加可能）</a:t>
                      </a:r>
                      <a:endParaRPr 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1365"/>
                  </a:ext>
                </a:extLst>
              </a:tr>
              <a:tr h="38332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豊島区教育センター</a:t>
                      </a:r>
                      <a:endParaRPr lang="ja-JP" sz="14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西巣鴨区民集会室</a:t>
                      </a:r>
                      <a:endParaRPr lang="ja-JP" sz="14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067132"/>
                  </a:ext>
                </a:extLst>
              </a:tr>
              <a:tr h="46392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13:15</a:t>
                      </a:r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15:00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15:00</a:t>
                      </a:r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16:45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13:15</a:t>
                      </a:r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15:00</a:t>
                      </a:r>
                      <a:endParaRPr lang="ja-JP" altLang="en-US" sz="12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15:00</a:t>
                      </a:r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16:45</a:t>
                      </a:r>
                      <a:endParaRPr lang="ja-JP" altLang="en-US" sz="12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70103"/>
                  </a:ext>
                </a:extLst>
              </a:tr>
              <a:tr h="507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60733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067823" y="789964"/>
            <a:ext cx="4970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</a:t>
            </a:r>
            <a:r>
              <a:rPr kumimoji="1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「としま地域未来</a:t>
            </a:r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塾土曜教室」</a:t>
            </a:r>
            <a:r>
              <a:rPr kumimoji="1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参加申込書</a:t>
            </a:r>
          </a:p>
        </p:txBody>
      </p:sp>
    </p:spTree>
    <p:extLst>
      <p:ext uri="{BB962C8B-B14F-4D97-AF65-F5344CB8AC3E}">
        <p14:creationId xmlns:p14="http://schemas.microsoft.com/office/powerpoint/2010/main" val="98663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1119</TotalTime>
  <Words>313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ＭＳ Ｐゴシック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city-toshima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髙宮 映子</dc:creator>
  <cp:lastModifiedBy>髙宮 映子</cp:lastModifiedBy>
  <cp:revision>65</cp:revision>
  <cp:lastPrinted>2024-04-09T05:52:41Z</cp:lastPrinted>
  <dcterms:created xsi:type="dcterms:W3CDTF">2024-04-03T06:58:48Z</dcterms:created>
  <dcterms:modified xsi:type="dcterms:W3CDTF">2025-08-06T01:29:51Z</dcterms:modified>
</cp:coreProperties>
</file>