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50E"/>
    <a:srgbClr val="F1ACB1"/>
    <a:srgbClr val="BEAA8D"/>
    <a:srgbClr val="F0ABB0"/>
    <a:srgbClr val="FBA557"/>
    <a:srgbClr val="81C6F2"/>
    <a:srgbClr val="F9E3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3834" autoAdjust="0"/>
  </p:normalViewPr>
  <p:slideViewPr>
    <p:cSldViewPr snapToGrid="0">
      <p:cViewPr varScale="1">
        <p:scale>
          <a:sx n="59" d="100"/>
          <a:sy n="59" d="100"/>
        </p:scale>
        <p:origin x="27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206" cy="513284"/>
          </a:xfrm>
          <a:prstGeom prst="rect">
            <a:avLst/>
          </a:prstGeom>
        </p:spPr>
        <p:txBody>
          <a:bodyPr vert="horz" lIns="94657" tIns="47329" rIns="94657" bIns="4732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4201" y="0"/>
            <a:ext cx="3078206" cy="513284"/>
          </a:xfrm>
          <a:prstGeom prst="rect">
            <a:avLst/>
          </a:prstGeom>
        </p:spPr>
        <p:txBody>
          <a:bodyPr vert="horz" lIns="94657" tIns="47329" rIns="94657" bIns="47329" rtlCol="0"/>
          <a:lstStyle>
            <a:lvl1pPr algn="r">
              <a:defRPr sz="1200"/>
            </a:lvl1pPr>
          </a:lstStyle>
          <a:p>
            <a:fld id="{48E03C79-DFDC-4522-B678-33FCF787E870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79525"/>
            <a:ext cx="23923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7" tIns="47329" rIns="94657" bIns="4732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740" y="4925236"/>
            <a:ext cx="5682588" cy="4029439"/>
          </a:xfrm>
          <a:prstGeom prst="rect">
            <a:avLst/>
          </a:prstGeom>
        </p:spPr>
        <p:txBody>
          <a:bodyPr vert="horz" lIns="94657" tIns="47329" rIns="94657" bIns="4732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1331"/>
            <a:ext cx="3078206" cy="513284"/>
          </a:xfrm>
          <a:prstGeom prst="rect">
            <a:avLst/>
          </a:prstGeom>
        </p:spPr>
        <p:txBody>
          <a:bodyPr vert="horz" lIns="94657" tIns="47329" rIns="94657" bIns="4732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4201" y="9721331"/>
            <a:ext cx="3078206" cy="513284"/>
          </a:xfrm>
          <a:prstGeom prst="rect">
            <a:avLst/>
          </a:prstGeom>
        </p:spPr>
        <p:txBody>
          <a:bodyPr vert="horz" lIns="94657" tIns="47329" rIns="94657" bIns="47329" rtlCol="0" anchor="b"/>
          <a:lstStyle>
            <a:lvl1pPr algn="r">
              <a:defRPr sz="1200"/>
            </a:lvl1pPr>
          </a:lstStyle>
          <a:p>
            <a:fld id="{73775414-EA25-47A0-B54A-9F580AAFE3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63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11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05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44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90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210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66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21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78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08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09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31F01-9577-4E6F-AFD2-6B0B8ACC7A49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B1BCE-844D-41F9-98A0-1C085964F6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64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7FE3D25-5668-908C-433A-F89B74EF3FBB}"/>
              </a:ext>
            </a:extLst>
          </p:cNvPr>
          <p:cNvSpPr txBox="1"/>
          <p:nvPr/>
        </p:nvSpPr>
        <p:spPr>
          <a:xfrm>
            <a:off x="94470" y="4901817"/>
            <a:ext cx="6277769" cy="4932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400" b="1" i="0" dirty="0">
                <a:solidFill>
                  <a:srgbClr val="F0ABB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♪</a:t>
            </a:r>
            <a:r>
              <a:rPr lang="zh-TW" altLang="en-US" sz="1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開催日時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zh-TW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lang="ja-JP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（水）</a:t>
            </a:r>
            <a:r>
              <a:rPr lang="en-US" altLang="zh-TW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10:30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zh-TW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12:00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zh-TW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開場）</a:t>
            </a:r>
            <a:endParaRPr lang="en-US" altLang="zh-TW" sz="14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400" b="1" i="0" dirty="0">
                <a:solidFill>
                  <a:srgbClr val="F0ABB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♪</a:t>
            </a:r>
            <a:r>
              <a:rPr lang="zh-TW" altLang="en-US" sz="1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会場</a:t>
            </a:r>
            <a:r>
              <a:rPr lang="zh-TW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：自由学園明日館講堂</a:t>
            </a:r>
            <a:endParaRPr lang="en-US" altLang="zh-TW" sz="14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zh-TW" sz="14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400" b="1" i="0" dirty="0">
                <a:solidFill>
                  <a:srgbClr val="F0ABB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♪</a:t>
            </a:r>
            <a:r>
              <a:rPr lang="ja-JP" altLang="en-US" sz="1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参加費（</a:t>
            </a:r>
            <a:r>
              <a:rPr lang="en-US" altLang="ja-JP" sz="1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名参加）：</a:t>
            </a:r>
            <a:r>
              <a:rPr lang="en-US" altLang="ja-JP" sz="14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2,000</a:t>
            </a:r>
            <a:r>
              <a:rPr lang="ja-JP" altLang="en-US" sz="14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円（税込）</a:t>
            </a:r>
          </a:p>
          <a:p>
            <a:pPr algn="l"/>
            <a:r>
              <a:rPr lang="ja-JP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複数名で参加の場合、</a:t>
            </a:r>
            <a:r>
              <a:rPr lang="en-US" altLang="ja-JP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人目以降は</a:t>
            </a:r>
            <a:endParaRPr lang="en-US" altLang="ja-JP" sz="14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500</a:t>
            </a:r>
            <a:r>
              <a:rPr lang="ja-JP" altLang="en-US" sz="14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円引きになります。</a:t>
            </a:r>
            <a:endParaRPr lang="en-US" altLang="ja-JP" sz="14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ja-JP" sz="6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例えば</a:t>
            </a:r>
            <a:r>
              <a:rPr lang="en-US" altLang="ja-JP" sz="12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sz="12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名で参加：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3,500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2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名で参加：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5,000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2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名で参加：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6,500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2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名で参加：</a:t>
            </a:r>
            <a:r>
              <a:rPr lang="en-US" altLang="ja-JP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8,000</a:t>
            </a:r>
            <a:r>
              <a:rPr lang="ja-JP" altLang="en-US" sz="12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05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5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参加費は当日会場でお支払いください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（現金のみ）</a:t>
            </a:r>
            <a:endParaRPr lang="en-US" altLang="ja-JP" sz="10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b="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b="1" i="0" dirty="0">
                <a:solidFill>
                  <a:srgbClr val="F0ABB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♪</a:t>
            </a:r>
            <a:r>
              <a:rPr lang="ja-JP" altLang="en-US" sz="1400" b="1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sz="1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申し込み方法（会場参加）</a:t>
            </a:r>
            <a:endParaRPr lang="en-US" altLang="ja-JP" sz="1400" b="1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右の</a:t>
            </a:r>
            <a:r>
              <a:rPr lang="en-US" altLang="ja-JP" sz="14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QR</a:t>
            </a:r>
            <a:r>
              <a:rPr lang="ja-JP" altLang="en-US" sz="14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コードから</a:t>
            </a:r>
            <a:endParaRPr lang="en-US" altLang="ja-JP" sz="140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または婦人之友社へ</a:t>
            </a:r>
            <a:endParaRPr lang="en-US" altLang="ja-JP" sz="1200" dirty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2400" b="1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03-3971-0102</a:t>
            </a:r>
            <a:endParaRPr lang="en-US" altLang="ja-JP" b="1" dirty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lang="ja-JP" altLang="en-US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2400" b="1" i="0" dirty="0"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03-3982-8958</a:t>
            </a:r>
            <a:endParaRPr lang="en-US" altLang="ja-JP" b="1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400" dirty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solidFill>
                <a:srgbClr val="33333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b="1" dirty="0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 催：婦人之友社　　　　</a:t>
            </a:r>
            <a:endParaRPr lang="en-US" altLang="ja-JP" sz="1000" i="0" dirty="0"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0382A38-BA0D-C257-327B-C117DC16808B}"/>
              </a:ext>
            </a:extLst>
          </p:cNvPr>
          <p:cNvSpPr txBox="1"/>
          <p:nvPr/>
        </p:nvSpPr>
        <p:spPr>
          <a:xfrm>
            <a:off x="76870" y="4200831"/>
            <a:ext cx="6734882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明日の友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健康特集「老け声は誤嚥の危険信号」の記事には大きな反響が寄せられました。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大きな声で歌を歌うことは、誤嚥予防に有効です。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0EEEDC4-864C-3E9B-EDF8-A3050BEB9E08}"/>
              </a:ext>
            </a:extLst>
          </p:cNvPr>
          <p:cNvSpPr txBox="1"/>
          <p:nvPr/>
        </p:nvSpPr>
        <p:spPr>
          <a:xfrm>
            <a:off x="128261" y="8933010"/>
            <a:ext cx="672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900" dirty="0">
                <a:solidFill>
                  <a:srgbClr val="F0ABB0"/>
                </a:solidFill>
                <a:latin typeface="ヒラギノ角ゴ Pro W3"/>
              </a:rPr>
              <a:t>◆</a:t>
            </a:r>
            <a:r>
              <a:rPr lang="ja-JP" altLang="en-US" sz="900" dirty="0">
                <a:solidFill>
                  <a:srgbClr val="333333"/>
                </a:solidFill>
                <a:latin typeface="ヒラギノ角ゴ Pro W3"/>
              </a:rPr>
              <a:t>注意事項</a:t>
            </a:r>
          </a:p>
          <a:p>
            <a:pPr algn="l"/>
            <a:r>
              <a:rPr lang="ja-JP" altLang="en-US" sz="900" dirty="0">
                <a:solidFill>
                  <a:srgbClr val="333333"/>
                </a:solidFill>
                <a:latin typeface="ヒラギノ角ゴ Pro W3"/>
              </a:rPr>
              <a:t>お申し込み締め切りは、</a:t>
            </a:r>
            <a:r>
              <a:rPr lang="en-US" altLang="ja-JP" sz="900" dirty="0">
                <a:solidFill>
                  <a:srgbClr val="333333"/>
                </a:solidFill>
                <a:latin typeface="ヒラギノ角ゴ Pro W3"/>
              </a:rPr>
              <a:t>2026</a:t>
            </a:r>
            <a:r>
              <a:rPr lang="ja-JP" altLang="en-US" sz="900" dirty="0">
                <a:solidFill>
                  <a:srgbClr val="333333"/>
                </a:solidFill>
                <a:latin typeface="ヒラギノ角ゴ Pro W3"/>
              </a:rPr>
              <a:t>年</a:t>
            </a:r>
            <a:r>
              <a:rPr lang="en-US" altLang="ja-JP" sz="900" dirty="0">
                <a:solidFill>
                  <a:srgbClr val="333333"/>
                </a:solidFill>
                <a:latin typeface="ヒラギノ角ゴ Pro W3"/>
              </a:rPr>
              <a:t>11</a:t>
            </a:r>
            <a:r>
              <a:rPr lang="ja-JP" altLang="en-US" sz="900" dirty="0">
                <a:solidFill>
                  <a:srgbClr val="333333"/>
                </a:solidFill>
                <a:latin typeface="ヒラギノ角ゴ Pro W3"/>
              </a:rPr>
              <a:t>月</a:t>
            </a:r>
            <a:r>
              <a:rPr lang="en-US" altLang="ja-JP" sz="900">
                <a:solidFill>
                  <a:srgbClr val="333333"/>
                </a:solidFill>
                <a:latin typeface="ヒラギノ角ゴ Pro W3"/>
              </a:rPr>
              <a:t>11</a:t>
            </a:r>
            <a:r>
              <a:rPr lang="ja-JP" altLang="en-US" sz="900">
                <a:solidFill>
                  <a:srgbClr val="333333"/>
                </a:solidFill>
                <a:latin typeface="ヒラギノ角ゴ Pro W3"/>
              </a:rPr>
              <a:t>日</a:t>
            </a:r>
            <a:r>
              <a:rPr lang="ja-JP" altLang="en-US" sz="900" dirty="0">
                <a:solidFill>
                  <a:srgbClr val="333333"/>
                </a:solidFill>
                <a:latin typeface="ヒラギノ角ゴ Pro W3"/>
              </a:rPr>
              <a:t>（水）到着分まで。会場参加は定員（</a:t>
            </a:r>
            <a:r>
              <a:rPr lang="en-US" altLang="ja-JP" sz="900" dirty="0">
                <a:solidFill>
                  <a:srgbClr val="333333"/>
                </a:solidFill>
                <a:latin typeface="ヒラギノ角ゴ Pro W3"/>
              </a:rPr>
              <a:t>100</a:t>
            </a:r>
            <a:r>
              <a:rPr lang="ja-JP" altLang="en-US" sz="900" dirty="0">
                <a:solidFill>
                  <a:srgbClr val="333333"/>
                </a:solidFill>
                <a:latin typeface="ヒラギノ角ゴ Pro W3"/>
              </a:rPr>
              <a:t>人）に達し次第締め切らせていただきます。</a:t>
            </a:r>
            <a:endParaRPr kumimoji="1" lang="ja-JP" altLang="en-US" sz="105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6A02331-EDB4-C066-32E0-E5AD302AAE74}"/>
              </a:ext>
            </a:extLst>
          </p:cNvPr>
          <p:cNvSpPr/>
          <p:nvPr/>
        </p:nvSpPr>
        <p:spPr>
          <a:xfrm>
            <a:off x="507838" y="6269381"/>
            <a:ext cx="2744108" cy="886654"/>
          </a:xfrm>
          <a:prstGeom prst="rect">
            <a:avLst/>
          </a:prstGeom>
          <a:noFill/>
          <a:ln>
            <a:solidFill>
              <a:srgbClr val="80350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B04729F-4F40-3DDB-CDCA-52B3689DF417}"/>
              </a:ext>
            </a:extLst>
          </p:cNvPr>
          <p:cNvSpPr/>
          <p:nvPr/>
        </p:nvSpPr>
        <p:spPr>
          <a:xfrm>
            <a:off x="61559" y="4775205"/>
            <a:ext cx="6719572" cy="4607334"/>
          </a:xfrm>
          <a:prstGeom prst="rect">
            <a:avLst/>
          </a:prstGeom>
          <a:noFill/>
          <a:ln>
            <a:solidFill>
              <a:srgbClr val="80350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3E287BB-BB31-125D-F3A6-D7E581036485}"/>
              </a:ext>
            </a:extLst>
          </p:cNvPr>
          <p:cNvSpPr txBox="1"/>
          <p:nvPr/>
        </p:nvSpPr>
        <p:spPr>
          <a:xfrm>
            <a:off x="4525022" y="7878525"/>
            <a:ext cx="2286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ja-JP" sz="1400" dirty="0">
              <a:solidFill>
                <a:srgbClr val="333333"/>
              </a:solidFill>
              <a:latin typeface="ヒラギノ角ゴ Pro W3"/>
            </a:endParaRPr>
          </a:p>
          <a:p>
            <a:pPr algn="l"/>
            <a:endParaRPr lang="en-US" altLang="ja-JP" sz="1100" b="0" i="0" dirty="0">
              <a:solidFill>
                <a:srgbClr val="333333"/>
              </a:solidFill>
              <a:effectLst/>
              <a:latin typeface="ヒラギノ角ゴ Pro W3"/>
            </a:endParaRPr>
          </a:p>
          <a:p>
            <a:pPr algn="r"/>
            <a:r>
              <a:rPr lang="en-US" altLang="ja-JP" sz="1050" dirty="0">
                <a:solidFill>
                  <a:srgbClr val="333333"/>
                </a:solidFill>
                <a:latin typeface="ヒラギノ角ゴ Pro W3"/>
              </a:rPr>
              <a:t>【</a:t>
            </a:r>
            <a:r>
              <a:rPr lang="ja-JP" altLang="en-US" sz="1050" dirty="0">
                <a:solidFill>
                  <a:srgbClr val="333333"/>
                </a:solidFill>
                <a:latin typeface="ヒラギノ角ゴ Pro W3"/>
              </a:rPr>
              <a:t>イベントに関するお問合せ</a:t>
            </a:r>
            <a:r>
              <a:rPr lang="en-US" altLang="ja-JP" sz="1050" dirty="0">
                <a:solidFill>
                  <a:srgbClr val="333333"/>
                </a:solidFill>
                <a:latin typeface="ヒラギノ角ゴ Pro W3"/>
              </a:rPr>
              <a:t>】</a:t>
            </a:r>
          </a:p>
          <a:p>
            <a:r>
              <a:rPr lang="ja-JP" altLang="en-US" sz="1050" b="0" i="0" dirty="0">
                <a:solidFill>
                  <a:srgbClr val="333333"/>
                </a:solidFill>
                <a:effectLst/>
                <a:latin typeface="ヒラギノ角ゴ Pro W3"/>
              </a:rPr>
              <a:t>　　　　　　　　　　婦人之友社　　</a:t>
            </a:r>
            <a:endParaRPr lang="en-US" altLang="ja-JP" sz="1050" b="0" i="0" dirty="0">
              <a:solidFill>
                <a:srgbClr val="333333"/>
              </a:solidFill>
              <a:effectLst/>
              <a:latin typeface="ヒラギノ角ゴ Pro W3"/>
            </a:endParaRPr>
          </a:p>
          <a:p>
            <a:pPr algn="r"/>
            <a:r>
              <a:rPr lang="ja-JP" altLang="en-US" sz="1050" b="0" i="0" dirty="0">
                <a:solidFill>
                  <a:srgbClr val="333333"/>
                </a:solidFill>
                <a:effectLst/>
                <a:latin typeface="ヒラギノ角ゴ Pro W3"/>
              </a:rPr>
              <a:t>℡</a:t>
            </a:r>
            <a:r>
              <a:rPr lang="en-US" altLang="ja-JP" sz="1200" b="0" dirty="0">
                <a:solidFill>
                  <a:srgbClr val="333333"/>
                </a:solidFill>
                <a:latin typeface="ヒラギノ角ゴ Pro W3"/>
              </a:rPr>
              <a:t>03-3971-0101</a:t>
            </a:r>
            <a:r>
              <a:rPr lang="ja-JP" altLang="en-US" sz="1050" b="0" i="0" dirty="0">
                <a:solidFill>
                  <a:srgbClr val="333333"/>
                </a:solidFill>
                <a:effectLst/>
                <a:latin typeface="ヒラギノ角ゴ Pro W3"/>
              </a:rPr>
              <a:t>（代表）</a:t>
            </a:r>
          </a:p>
          <a:p>
            <a:endParaRPr kumimoji="1" lang="ja-JP" altLang="en-US" sz="14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5EFEA4C-033C-E4E2-394E-84A99E7F2F43}"/>
              </a:ext>
            </a:extLst>
          </p:cNvPr>
          <p:cNvSpPr txBox="1"/>
          <p:nvPr/>
        </p:nvSpPr>
        <p:spPr>
          <a:xfrm>
            <a:off x="3630450" y="8814771"/>
            <a:ext cx="23067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お申し込みフォーム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D58154EC-C655-E4C2-E39C-EC03B7CD02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3" t="12851" r="12189" b="15951"/>
          <a:stretch/>
        </p:blipFill>
        <p:spPr>
          <a:xfrm>
            <a:off x="3474466" y="5298447"/>
            <a:ext cx="3167897" cy="2300498"/>
          </a:xfrm>
          <a:prstGeom prst="rect">
            <a:avLst/>
          </a:prstGeom>
          <a:ln>
            <a:solidFill>
              <a:srgbClr val="80350E"/>
            </a:solidFill>
          </a:ln>
          <a:effectLst/>
        </p:spPr>
      </p:pic>
      <p:pic>
        <p:nvPicPr>
          <p:cNvPr id="22" name="グラフィックス 21">
            <a:extLst>
              <a:ext uri="{FF2B5EF4-FFF2-40B4-BE49-F238E27FC236}">
                <a16:creationId xmlns:a16="http://schemas.microsoft.com/office/drawing/2014/main" id="{2CA233AE-63BF-ED24-BAB7-823FBB0FD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75" y="3906063"/>
            <a:ext cx="6858000" cy="270518"/>
          </a:xfrm>
          <a:prstGeom prst="rect">
            <a:avLst/>
          </a:prstGeom>
        </p:spPr>
      </p:pic>
      <p:pic>
        <p:nvPicPr>
          <p:cNvPr id="24" name="グラフィックス 23">
            <a:extLst>
              <a:ext uri="{FF2B5EF4-FFF2-40B4-BE49-F238E27FC236}">
                <a16:creationId xmlns:a16="http://schemas.microsoft.com/office/drawing/2014/main" id="{C9528292-9983-3B1F-12D1-9AD970705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053" y="72064"/>
            <a:ext cx="6858000" cy="270518"/>
          </a:xfrm>
          <a:prstGeom prst="rect">
            <a:avLst/>
          </a:prstGeom>
        </p:spPr>
      </p:pic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E4401C18-1ED0-62ED-4696-50EB7D9262E5}"/>
              </a:ext>
            </a:extLst>
          </p:cNvPr>
          <p:cNvCxnSpPr>
            <a:cxnSpLocks/>
          </p:cNvCxnSpPr>
          <p:nvPr/>
        </p:nvCxnSpPr>
        <p:spPr>
          <a:xfrm>
            <a:off x="923373" y="865529"/>
            <a:ext cx="4225603" cy="0"/>
          </a:xfrm>
          <a:prstGeom prst="line">
            <a:avLst/>
          </a:prstGeom>
          <a:ln>
            <a:solidFill>
              <a:srgbClr val="BEAA8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楕円 36">
            <a:extLst>
              <a:ext uri="{FF2B5EF4-FFF2-40B4-BE49-F238E27FC236}">
                <a16:creationId xmlns:a16="http://schemas.microsoft.com/office/drawing/2014/main" id="{C8C62D4F-F459-1176-8083-744755E4E3C1}"/>
              </a:ext>
            </a:extLst>
          </p:cNvPr>
          <p:cNvSpPr/>
          <p:nvPr/>
        </p:nvSpPr>
        <p:spPr>
          <a:xfrm>
            <a:off x="5947490" y="164789"/>
            <a:ext cx="806401" cy="70754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rgbClr val="80350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6A14FA7-8440-7D16-8242-E52D10B3CCBE}"/>
              </a:ext>
            </a:extLst>
          </p:cNvPr>
          <p:cNvSpPr txBox="1"/>
          <p:nvPr/>
        </p:nvSpPr>
        <p:spPr>
          <a:xfrm rot="800114">
            <a:off x="5936878" y="322065"/>
            <a:ext cx="888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秋冬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58CBD2-BE66-AD5F-2C94-A900633ADB74}"/>
              </a:ext>
            </a:extLst>
          </p:cNvPr>
          <p:cNvSpPr txBox="1"/>
          <p:nvPr/>
        </p:nvSpPr>
        <p:spPr>
          <a:xfrm>
            <a:off x="5838546" y="1515336"/>
            <a:ext cx="1437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chemeClr val="accent5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Vol.5</a:t>
            </a:r>
            <a:endParaRPr kumimoji="1" lang="ja-JP" altLang="en-US" sz="2000" b="1" dirty="0">
              <a:solidFill>
                <a:schemeClr val="accent5">
                  <a:lumMod val="7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3210BD1-B220-87DC-CBEB-A263FBF128CA}"/>
              </a:ext>
            </a:extLst>
          </p:cNvPr>
          <p:cNvSpPr txBox="1"/>
          <p:nvPr/>
        </p:nvSpPr>
        <p:spPr>
          <a:xfrm>
            <a:off x="2356679" y="1629978"/>
            <a:ext cx="3903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ヒラギノ明朝 ProN W3" panose="02020300000000000000" pitchFamily="18" charset="-128"/>
                <a:ea typeface="ヒラギノ明朝 ProN W3" panose="02020300000000000000" pitchFamily="18" charset="-128"/>
              </a:rPr>
              <a:t>♪紅葉、♪赤とんぼ、♪星影のワルツ　　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3B02293-FD5A-052C-630F-682051CA26DD}"/>
              </a:ext>
            </a:extLst>
          </p:cNvPr>
          <p:cNvSpPr txBox="1"/>
          <p:nvPr/>
        </p:nvSpPr>
        <p:spPr>
          <a:xfrm>
            <a:off x="4308415" y="1870153"/>
            <a:ext cx="2445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ヒラギノ明朝 ProN W3" panose="02020300000000000000" pitchFamily="18" charset="-128"/>
                <a:ea typeface="ヒラギノ明朝 ProN W3" panose="02020300000000000000" pitchFamily="18" charset="-128"/>
              </a:rPr>
              <a:t>など</a:t>
            </a:r>
            <a:r>
              <a:rPr kumimoji="1" lang="en-US" altLang="ja-JP" sz="1400" b="1" dirty="0">
                <a:latin typeface="ヒラギノ明朝 ProN W3" panose="02020300000000000000" pitchFamily="18" charset="-128"/>
                <a:ea typeface="ヒラギノ明朝 ProN W3" panose="02020300000000000000" pitchFamily="18" charset="-128"/>
              </a:rPr>
              <a:t>15</a:t>
            </a:r>
            <a:r>
              <a:rPr kumimoji="1" lang="ja-JP" altLang="en-US" sz="1400" b="1" dirty="0">
                <a:latin typeface="ヒラギノ明朝 ProN W3" panose="02020300000000000000" pitchFamily="18" charset="-128"/>
                <a:ea typeface="ヒラギノ明朝 ProN W3" panose="02020300000000000000" pitchFamily="18" charset="-128"/>
              </a:rPr>
              <a:t>曲ほどを予定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AE4D3DF-8192-7B1B-F1DB-5AD8CB71655E}"/>
              </a:ext>
            </a:extLst>
          </p:cNvPr>
          <p:cNvSpPr txBox="1"/>
          <p:nvPr/>
        </p:nvSpPr>
        <p:spPr>
          <a:xfrm>
            <a:off x="2104800" y="2487033"/>
            <a:ext cx="2679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spc="-1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en-US" altLang="ja-JP" sz="3600" b="1" spc="-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11/25</a:t>
            </a:r>
            <a:r>
              <a:rPr kumimoji="1" lang="ja-JP" altLang="en-US" b="1" spc="-1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（水）</a:t>
            </a:r>
            <a:endParaRPr kumimoji="1" lang="en-US" altLang="ja-JP" b="1" spc="-1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～ 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A9873D3-B0AF-B474-52B7-DDF85B049A64}"/>
              </a:ext>
            </a:extLst>
          </p:cNvPr>
          <p:cNvSpPr txBox="1"/>
          <p:nvPr/>
        </p:nvSpPr>
        <p:spPr>
          <a:xfrm>
            <a:off x="2128921" y="3444123"/>
            <a:ext cx="2679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自由学園明日館　講堂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EC555A6-E9E8-9E0B-83E0-1C30EB9EC522}"/>
              </a:ext>
            </a:extLst>
          </p:cNvPr>
          <p:cNvSpPr txBox="1"/>
          <p:nvPr/>
        </p:nvSpPr>
        <p:spPr>
          <a:xfrm>
            <a:off x="5036867" y="2521932"/>
            <a:ext cx="24732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ピアノ伴奏に合わせて、</a:t>
            </a:r>
            <a:endParaRPr kumimoji="1" lang="en-US" altLang="ja-JP" sz="11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11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懐かしい唱歌を</a:t>
            </a:r>
            <a:endParaRPr kumimoji="1" lang="en-US" altLang="ja-JP" sz="11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11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歌ってみませんか♪</a:t>
            </a:r>
            <a:endParaRPr kumimoji="1" lang="en-US" altLang="ja-JP" sz="11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35F24C-F991-5048-0921-1F5E7E8EBB67}"/>
              </a:ext>
            </a:extLst>
          </p:cNvPr>
          <p:cNvSpPr txBox="1"/>
          <p:nvPr/>
        </p:nvSpPr>
        <p:spPr>
          <a:xfrm>
            <a:off x="1156613" y="414509"/>
            <a:ext cx="369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pc="120" dirty="0">
                <a:solidFill>
                  <a:schemeClr val="accent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「声筋」を鍛えて誤嚥防止！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B4A018B-1E5D-B14F-F0C3-7F1D7E0C55ED}"/>
              </a:ext>
            </a:extLst>
          </p:cNvPr>
          <p:cNvSpPr txBox="1"/>
          <p:nvPr/>
        </p:nvSpPr>
        <p:spPr>
          <a:xfrm>
            <a:off x="1392506" y="287520"/>
            <a:ext cx="6808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solidFill>
                  <a:schemeClr val="accent2">
                    <a:lumMod val="50000"/>
                  </a:schemeClr>
                </a:solidFill>
              </a:rPr>
              <a:t>こえきん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F6925F-8F52-DB51-33F9-54D92B51F8F8}"/>
              </a:ext>
            </a:extLst>
          </p:cNvPr>
          <p:cNvSpPr txBox="1"/>
          <p:nvPr/>
        </p:nvSpPr>
        <p:spPr>
          <a:xfrm>
            <a:off x="3106299" y="285896"/>
            <a:ext cx="6808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solidFill>
                  <a:schemeClr val="accent2">
                    <a:lumMod val="50000"/>
                  </a:schemeClr>
                </a:solidFill>
              </a:rPr>
              <a:t>ごえん</a:t>
            </a:r>
          </a:p>
        </p:txBody>
      </p:sp>
      <p:sp>
        <p:nvSpPr>
          <p:cNvPr id="9" name="吹き出し: 円形 8">
            <a:extLst>
              <a:ext uri="{FF2B5EF4-FFF2-40B4-BE49-F238E27FC236}">
                <a16:creationId xmlns:a16="http://schemas.microsoft.com/office/drawing/2014/main" id="{DB943E1C-35E8-5653-A7BB-254776B99C43}"/>
              </a:ext>
            </a:extLst>
          </p:cNvPr>
          <p:cNvSpPr/>
          <p:nvPr/>
        </p:nvSpPr>
        <p:spPr>
          <a:xfrm>
            <a:off x="4851657" y="2333355"/>
            <a:ext cx="1932913" cy="926413"/>
          </a:xfrm>
          <a:prstGeom prst="wedgeEllipseCallout">
            <a:avLst>
              <a:gd name="adj1" fmla="val -47314"/>
              <a:gd name="adj2" fmla="val 57733"/>
            </a:avLst>
          </a:prstGeom>
          <a:noFill/>
          <a:ln>
            <a:solidFill>
              <a:srgbClr val="F0A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グラフィックス 27">
            <a:extLst>
              <a:ext uri="{FF2B5EF4-FFF2-40B4-BE49-F238E27FC236}">
                <a16:creationId xmlns:a16="http://schemas.microsoft.com/office/drawing/2014/main" id="{437C68DF-85D1-D206-C33F-197176836A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5" t="8" r="56812" b="91429"/>
          <a:stretch/>
        </p:blipFill>
        <p:spPr>
          <a:xfrm>
            <a:off x="4181828" y="256130"/>
            <a:ext cx="2154504" cy="812462"/>
          </a:xfrm>
          <a:custGeom>
            <a:avLst/>
            <a:gdLst>
              <a:gd name="connsiteX0" fmla="*/ -465 w 4989275"/>
              <a:gd name="connsiteY0" fmla="*/ -825 h 9487436"/>
              <a:gd name="connsiteX1" fmla="*/ 4988811 w 4989275"/>
              <a:gd name="connsiteY1" fmla="*/ -825 h 9487436"/>
              <a:gd name="connsiteX2" fmla="*/ 4988811 w 4989275"/>
              <a:gd name="connsiteY2" fmla="*/ 9486611 h 9487436"/>
              <a:gd name="connsiteX3" fmla="*/ -465 w 4989275"/>
              <a:gd name="connsiteY3" fmla="*/ 9486611 h 948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275" h="9487436">
                <a:moveTo>
                  <a:pt x="-465" y="-825"/>
                </a:moveTo>
                <a:lnTo>
                  <a:pt x="4988811" y="-825"/>
                </a:lnTo>
                <a:lnTo>
                  <a:pt x="4988811" y="9486611"/>
                </a:lnTo>
                <a:lnTo>
                  <a:pt x="-465" y="9486611"/>
                </a:lnTo>
                <a:close/>
              </a:path>
            </a:pathLst>
          </a:cu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FD4E123-BCBB-805B-800C-2B63E5D7E7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3" y="114142"/>
            <a:ext cx="2149118" cy="4086689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6D3D5BB-1748-20A5-DF13-AFD03B0B3D74}"/>
              </a:ext>
            </a:extLst>
          </p:cNvPr>
          <p:cNvSpPr/>
          <p:nvPr/>
        </p:nvSpPr>
        <p:spPr>
          <a:xfrm>
            <a:off x="45725" y="886858"/>
            <a:ext cx="7289485" cy="749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b="1" dirty="0">
                <a:solidFill>
                  <a:schemeClr val="tx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みんなで唱歌を歌いましょう！</a:t>
            </a:r>
            <a:endParaRPr kumimoji="1" lang="en-US" altLang="ja-JP" sz="3200" b="1" dirty="0">
              <a:solidFill>
                <a:schemeClr val="tx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1BBC597-82A5-4EDD-95AA-D05BEF57BA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409" y="7904461"/>
            <a:ext cx="885213" cy="885213"/>
          </a:xfrm>
          <a:prstGeom prst="rect">
            <a:avLst/>
          </a:prstGeom>
          <a:ln>
            <a:solidFill>
              <a:srgbClr val="80350E"/>
            </a:solidFill>
          </a:ln>
        </p:spPr>
      </p:pic>
    </p:spTree>
    <p:extLst>
      <p:ext uri="{BB962C8B-B14F-4D97-AF65-F5344CB8AC3E}">
        <p14:creationId xmlns:p14="http://schemas.microsoft.com/office/powerpoint/2010/main" val="2465718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290</Words>
  <Application>Microsoft Office PowerPoint</Application>
  <PresentationFormat>A4 210 x 297 mm</PresentationFormat>
  <Paragraphs>46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HG丸ｺﾞｼｯｸM-PRO</vt:lpstr>
      <vt:lpstr>ＭＳ 明朝</vt:lpstr>
      <vt:lpstr>UD デジタル 教科書体 NK-B</vt:lpstr>
      <vt:lpstr>UD デジタル 教科書体 NP-R</vt:lpstr>
      <vt:lpstr>ヒラギノ角ゴ Pro W3</vt:lpstr>
      <vt:lpstr>ヒラギノ明朝 ProN W3</vt:lpstr>
      <vt:lpstr>メイリオ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watanabe@fujinnotomo.co.jp</dc:creator>
  <cp:lastModifiedBy>笑子 奥村</cp:lastModifiedBy>
  <cp:revision>16</cp:revision>
  <cp:lastPrinted>2026-08-24T02:19:47Z</cp:lastPrinted>
  <dcterms:created xsi:type="dcterms:W3CDTF">2025-10-14T04:00:16Z</dcterms:created>
  <dcterms:modified xsi:type="dcterms:W3CDTF">2026-09-25T04:00:13Z</dcterms:modified>
</cp:coreProperties>
</file>